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5B5B5B"/>
    <a:srgbClr val="292929"/>
    <a:srgbClr val="5A5A5A"/>
    <a:srgbClr val="FFFFFF"/>
    <a:srgbClr val="D9A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3447" autoAdjust="0"/>
  </p:normalViewPr>
  <p:slideViewPr>
    <p:cSldViewPr snapToGrid="0" snapToObjects="1">
      <p:cViewPr varScale="1">
        <p:scale>
          <a:sx n="42" d="100"/>
          <a:sy n="42" d="100"/>
        </p:scale>
        <p:origin x="147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29606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-647700" y="5080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451058" y="-138499"/>
            <a:ext cx="13525502" cy="901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t.ucmerced.edu/projects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DMINISTRATIVE REVIEW…"/>
          <p:cNvSpPr txBox="1">
            <a:spLocks noGrp="1"/>
          </p:cNvSpPr>
          <p:nvPr>
            <p:ph type="title" idx="4294967295"/>
          </p:nvPr>
        </p:nvSpPr>
        <p:spPr>
          <a:xfrm>
            <a:off x="3106674" y="4120901"/>
            <a:ext cx="6791453" cy="133146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ADMINISTRATIVE REVIEW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IMPLEMENTATION PLAN</a:t>
            </a:r>
          </a:p>
        </p:txBody>
      </p:sp>
      <p:pic>
        <p:nvPicPr>
          <p:cNvPr id="3" name="Picture 2" descr="OIT with a ghost in the O">
            <a:extLst>
              <a:ext uri="{FF2B5EF4-FFF2-40B4-BE49-F238E27FC236}">
                <a16:creationId xmlns:a16="http://schemas.microsoft.com/office/drawing/2014/main" id="{824544F1-2364-AB41-A82A-AB2FF8D992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728" y="1730855"/>
            <a:ext cx="5334000" cy="2235200"/>
          </a:xfrm>
          <a:prstGeom prst="rect">
            <a:avLst/>
          </a:prstGeom>
        </p:spPr>
      </p:pic>
      <p:pic>
        <p:nvPicPr>
          <p:cNvPr id="5" name="Picture 4" descr="Who ya gonna call?">
            <a:extLst>
              <a:ext uri="{FF2B5EF4-FFF2-40B4-BE49-F238E27FC236}">
                <a16:creationId xmlns:a16="http://schemas.microsoft.com/office/drawing/2014/main" id="{AF394780-EFCF-E348-A4E3-8B2456ECF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928" y="6267172"/>
            <a:ext cx="5689600" cy="774700"/>
          </a:xfrm>
          <a:prstGeom prst="rect">
            <a:avLst/>
          </a:prstGeom>
        </p:spPr>
      </p:pic>
      <p:sp>
        <p:nvSpPr>
          <p:cNvPr id="120" name="UC Merced Leadership Council December 18, 2019"/>
          <p:cNvSpPr txBox="1"/>
          <p:nvPr/>
        </p:nvSpPr>
        <p:spPr>
          <a:xfrm>
            <a:off x="4179214" y="7406691"/>
            <a:ext cx="4646372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UC Merced Leadership Council</a:t>
            </a:r>
            <a:br/>
            <a:r>
              <a:t>December 18, 2019</a:t>
            </a:r>
          </a:p>
        </p:txBody>
      </p:sp>
      <p:sp>
        <p:nvSpPr>
          <p:cNvPr id="121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37866" y="7251844"/>
            <a:ext cx="4529067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573" y="-4375"/>
            <a:ext cx="6520742" cy="976235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6" name="FINDINGS"/>
          <p:cNvSpPr txBox="1">
            <a:spLocks noGrp="1"/>
          </p:cNvSpPr>
          <p:nvPr>
            <p:ph type="title" idx="4294967295"/>
          </p:nvPr>
        </p:nvSpPr>
        <p:spPr>
          <a:xfrm>
            <a:off x="1677646" y="7585378"/>
            <a:ext cx="6977872" cy="1502976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100">
                <a:solidFill>
                  <a:srgbClr val="FFFFFF">
                    <a:alpha val="70000"/>
                  </a:srgbClr>
                </a:solidFill>
              </a:defRPr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681"/>
                  </a:srgb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FINDING</a:t>
            </a: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PT.3</a:t>
            </a:r>
          </a:p>
        </p:txBody>
      </p:sp>
      <p:sp>
        <p:nvSpPr>
          <p:cNvPr id="197" name="EXECUTIVE"/>
          <p:cNvSpPr txBox="1"/>
          <p:nvPr/>
        </p:nvSpPr>
        <p:spPr>
          <a:xfrm rot="16200000">
            <a:off x="172264" y="1380451"/>
            <a:ext cx="154406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EXECUTIVE</a:t>
            </a:r>
          </a:p>
        </p:txBody>
      </p:sp>
      <p:sp>
        <p:nvSpPr>
          <p:cNvPr id="199" name="What are some of the qualities of UC Merced’s organizational culture that may challenge our success?"/>
          <p:cNvSpPr/>
          <p:nvPr/>
        </p:nvSpPr>
        <p:spPr>
          <a:xfrm>
            <a:off x="1171238" y="751788"/>
            <a:ext cx="4167120" cy="1669059"/>
          </a:xfrm>
          <a:prstGeom prst="roundRect">
            <a:avLst>
              <a:gd name="adj" fmla="val 11414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What are some of the qualities of UC Merced’s organizational culture that may challenge our success?</a:t>
            </a:r>
          </a:p>
        </p:txBody>
      </p:sp>
      <p:sp>
        <p:nvSpPr>
          <p:cNvPr id="198" name="FUNCTIONAL"/>
          <p:cNvSpPr txBox="1"/>
          <p:nvPr/>
        </p:nvSpPr>
        <p:spPr>
          <a:xfrm rot="16200000">
            <a:off x="6652133" y="1380451"/>
            <a:ext cx="177012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34343"/>
                </a:solidFill>
              </a:defRPr>
            </a:lvl1pPr>
          </a:lstStyle>
          <a:p>
            <a:r>
              <a:t>FUNCTIONAL</a:t>
            </a:r>
          </a:p>
        </p:txBody>
      </p:sp>
      <p:sp>
        <p:nvSpPr>
          <p:cNvPr id="200" name="What are some of the barriers we (UC Merced) face in making technology easier to use?"/>
          <p:cNvSpPr/>
          <p:nvPr/>
        </p:nvSpPr>
        <p:spPr>
          <a:xfrm>
            <a:off x="7756007" y="751788"/>
            <a:ext cx="4167119" cy="1669059"/>
          </a:xfrm>
          <a:prstGeom prst="roundRect">
            <a:avLst>
              <a:gd name="adj" fmla="val 11414"/>
            </a:avLst>
          </a:prstGeom>
          <a:solidFill>
            <a:srgbClr val="43434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What are some of the barriers we (UC Merced) face in making technology easier to use?</a:t>
            </a:r>
          </a:p>
        </p:txBody>
      </p:sp>
      <p:sp>
        <p:nvSpPr>
          <p:cNvPr id="194" name="We’re in a constant state of transition…"/>
          <p:cNvSpPr txBox="1"/>
          <p:nvPr/>
        </p:nvSpPr>
        <p:spPr>
          <a:xfrm>
            <a:off x="1117701" y="3036975"/>
            <a:ext cx="4707075" cy="3179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buSzPct val="145000"/>
              <a:buChar char="•"/>
              <a:defRPr sz="2200"/>
            </a:pPr>
            <a:r>
              <a:t>We’re in a constant state of transition</a:t>
            </a:r>
          </a:p>
          <a:p>
            <a:pPr algn="l">
              <a:defRPr sz="2200"/>
            </a:pPr>
            <a:endParaRPr/>
          </a:p>
          <a:p>
            <a:pPr marL="333375" indent="-333375" algn="l">
              <a:buSzPct val="145000"/>
              <a:buChar char="•"/>
              <a:defRPr sz="2200"/>
            </a:pPr>
            <a:r>
              <a:t>We negotiate many tensions and constraints</a:t>
            </a:r>
          </a:p>
          <a:p>
            <a:pPr algn="l">
              <a:defRPr sz="2200"/>
            </a:pPr>
            <a:endParaRPr/>
          </a:p>
          <a:p>
            <a:pPr marL="333375" indent="-333375" algn="l">
              <a:buSzPct val="145000"/>
              <a:buChar char="•"/>
              <a:defRPr sz="2200"/>
            </a:pPr>
            <a:r>
              <a:t>We have uneven priorities and misaligned decision-making processes</a:t>
            </a:r>
          </a:p>
        </p:txBody>
      </p:sp>
      <p:sp>
        <p:nvSpPr>
          <p:cNvPr id="195" name="We don’t have a common language to talk about needs and priorities…"/>
          <p:cNvSpPr txBox="1"/>
          <p:nvPr/>
        </p:nvSpPr>
        <p:spPr>
          <a:xfrm>
            <a:off x="7000646" y="2961556"/>
            <a:ext cx="5677840" cy="5973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buSzPct val="145000"/>
              <a:buChar char="•"/>
              <a:defRPr sz="2200">
                <a:solidFill>
                  <a:srgbClr val="434343"/>
                </a:solidFill>
              </a:defRPr>
            </a:pPr>
            <a:r>
              <a:rPr dirty="0"/>
              <a:t>We don’t have a common language to talk about needs and priorities</a:t>
            </a:r>
          </a:p>
          <a:p>
            <a:pPr algn="l">
              <a:defRPr sz="1400">
                <a:solidFill>
                  <a:srgbClr val="434343"/>
                </a:solidFill>
              </a:defRPr>
            </a:pPr>
            <a:endParaRPr dirty="0"/>
          </a:p>
          <a:p>
            <a:pPr marL="333375" indent="-333375" algn="l">
              <a:buSzPct val="145000"/>
              <a:buChar char="•"/>
              <a:defRPr sz="2200">
                <a:solidFill>
                  <a:srgbClr val="434343"/>
                </a:solidFill>
              </a:defRPr>
            </a:pPr>
            <a:r>
              <a:rPr dirty="0"/>
              <a:t>We haven’t build a clear information architecture for shared documentation</a:t>
            </a:r>
          </a:p>
          <a:p>
            <a:pPr algn="l">
              <a:defRPr sz="1400">
                <a:solidFill>
                  <a:srgbClr val="434343"/>
                </a:solidFill>
              </a:defRPr>
            </a:pPr>
            <a:endParaRPr dirty="0"/>
          </a:p>
          <a:p>
            <a:pPr marL="333375" indent="-333375" algn="l">
              <a:buSzPct val="145000"/>
              <a:buChar char="•"/>
              <a:defRPr sz="2200">
                <a:solidFill>
                  <a:srgbClr val="434343"/>
                </a:solidFill>
              </a:defRPr>
            </a:pPr>
            <a:r>
              <a:rPr dirty="0"/>
              <a:t>We incentivize work at the department  level (we’re too Balkanized)</a:t>
            </a:r>
          </a:p>
          <a:p>
            <a:pPr algn="l">
              <a:defRPr sz="1400">
                <a:solidFill>
                  <a:srgbClr val="434343"/>
                </a:solidFill>
              </a:defRPr>
            </a:pPr>
            <a:endParaRPr dirty="0"/>
          </a:p>
          <a:p>
            <a:pPr marL="333375" indent="-333375" algn="l">
              <a:buSzPct val="145000"/>
              <a:buChar char="•"/>
              <a:defRPr sz="2200">
                <a:solidFill>
                  <a:srgbClr val="434343"/>
                </a:solidFill>
              </a:defRPr>
            </a:pPr>
            <a:r>
              <a:rPr dirty="0"/>
              <a:t>We don’t invest in staff learning as a mission-related priority</a:t>
            </a:r>
          </a:p>
          <a:p>
            <a:pPr algn="l">
              <a:defRPr sz="1400">
                <a:solidFill>
                  <a:srgbClr val="434343"/>
                </a:solidFill>
              </a:defRPr>
            </a:pPr>
            <a:endParaRPr dirty="0"/>
          </a:p>
          <a:p>
            <a:pPr marL="333375" indent="-333375" algn="l">
              <a:buSzPct val="145000"/>
              <a:buChar char="•"/>
              <a:defRPr sz="2200">
                <a:solidFill>
                  <a:srgbClr val="434343"/>
                </a:solidFill>
              </a:defRPr>
            </a:pPr>
            <a:r>
              <a:rPr dirty="0"/>
              <a:t>We don’t prioritize an effort to reduce distractions (friction)</a:t>
            </a:r>
          </a:p>
          <a:p>
            <a:pPr algn="l">
              <a:defRPr sz="1400">
                <a:solidFill>
                  <a:srgbClr val="434343"/>
                </a:solidFill>
              </a:defRPr>
            </a:pPr>
            <a:endParaRPr dirty="0"/>
          </a:p>
          <a:p>
            <a:pPr marL="1666875" lvl="3" indent="-333375" algn="l">
              <a:buSzPct val="145000"/>
              <a:buChar char="•"/>
              <a:defRPr sz="2200">
                <a:solidFill>
                  <a:srgbClr val="434343"/>
                </a:solidFill>
              </a:defRPr>
            </a:pPr>
            <a:r>
              <a:rPr dirty="0"/>
              <a:t>We have unrealistic expectations about how to navigate positive change (e.g. a fear of failure)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REATIVE MATRIX EXERCISE"/>
          <p:cNvSpPr txBox="1">
            <a:spLocks noGrp="1"/>
          </p:cNvSpPr>
          <p:nvPr>
            <p:ph type="title" idx="4294967295"/>
          </p:nvPr>
        </p:nvSpPr>
        <p:spPr>
          <a:xfrm>
            <a:off x="575814" y="309884"/>
            <a:ext cx="10978135" cy="101929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6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CREATIVE MATRIX EXERCISE</a:t>
            </a:r>
          </a:p>
        </p:txBody>
      </p:sp>
      <p:sp>
        <p:nvSpPr>
          <p:cNvPr id="206" name="OIT ALL HANDS STAFF MEETING"/>
          <p:cNvSpPr txBox="1"/>
          <p:nvPr/>
        </p:nvSpPr>
        <p:spPr>
          <a:xfrm rot="16200000">
            <a:off x="-1688077" y="2354845"/>
            <a:ext cx="4145789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/>
            </a:lvl1pPr>
          </a:lstStyle>
          <a:p>
            <a:r>
              <a:t>OIT ALL HANDS STAFF MEETING</a:t>
            </a:r>
          </a:p>
        </p:txBody>
      </p:sp>
      <p:pic>
        <p:nvPicPr>
          <p:cNvPr id="202" name="IMG_5431.jpeg" descr="OIT Staff discussing at a round table during the matrix exercis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45" y="1605278"/>
            <a:ext cx="5601397" cy="7468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5430.jpeg" descr="OIT staff discussing the matrix exercise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919" y="5608088"/>
            <a:ext cx="5601294" cy="348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team4_brainstorm.jpeg" descr="A board with stick notes and spaces for the matrix exercise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46362">
            <a:off x="6810998" y="1470909"/>
            <a:ext cx="5753876" cy="3921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13"/>
                </a:moveTo>
                <a:lnTo>
                  <a:pt x="589" y="21600"/>
                </a:lnTo>
                <a:lnTo>
                  <a:pt x="2529" y="21599"/>
                </a:lnTo>
                <a:lnTo>
                  <a:pt x="21600" y="20407"/>
                </a:lnTo>
                <a:lnTo>
                  <a:pt x="21007" y="0"/>
                </a:lnTo>
                <a:lnTo>
                  <a:pt x="0" y="1313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G_2829.jpe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156" y="-23179"/>
            <a:ext cx="13087112" cy="977678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156" y="-23179"/>
            <a:ext cx="13087111" cy="9799957"/>
          </a:xfrm>
          <a:prstGeom prst="rect">
            <a:avLst/>
          </a:prstGeom>
          <a:solidFill>
            <a:srgbClr val="434343">
              <a:alpha val="849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2" name="CREATIVE MATRIX"/>
          <p:cNvSpPr txBox="1">
            <a:spLocks noGrp="1"/>
          </p:cNvSpPr>
          <p:nvPr>
            <p:ph type="title" idx="4294967295"/>
          </p:nvPr>
        </p:nvSpPr>
        <p:spPr>
          <a:xfrm>
            <a:off x="1100281" y="8050345"/>
            <a:ext cx="10804240" cy="1502976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91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CREATIVE MATRIX</a:t>
            </a:r>
          </a:p>
        </p:txBody>
      </p:sp>
      <p:graphicFrame>
        <p:nvGraphicFramePr>
          <p:cNvPr id="210" name="Table"/>
          <p:cNvGraphicFramePr/>
          <p:nvPr>
            <p:extLst>
              <p:ext uri="{D42A27DB-BD31-4B8C-83A1-F6EECF244321}">
                <p14:modId xmlns:p14="http://schemas.microsoft.com/office/powerpoint/2010/main" val="2825191234"/>
              </p:ext>
            </p:extLst>
          </p:nvPr>
        </p:nvGraphicFramePr>
        <p:xfrm>
          <a:off x="570091" y="783060"/>
          <a:ext cx="11864616" cy="7213600"/>
        </p:xfrm>
        <a:graphic>
          <a:graphicData uri="http://schemas.openxmlformats.org/drawingml/2006/table">
            <a:tbl>
              <a:tblPr firstCol="1">
                <a:tableStyleId>{33BA23B1-9221-436E-865A-0063620EA4FD}</a:tableStyleId>
              </a:tblPr>
              <a:tblGrid>
                <a:gridCol w="1815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30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830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830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42720"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2720"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A9A9A9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2720"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A9A9A9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2720"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A9A9A9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2720">
                <a:tc>
                  <a:txBody>
                    <a:bodyPr/>
                    <a:lstStyle/>
                    <a:p>
                      <a:pPr algn="l">
                        <a:defRPr sz="2400" b="1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200">
                          <a:solidFill>
                            <a:srgbClr val="434343"/>
                          </a:solidFill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2" name="Challenge…"/>
          <p:cNvSpPr txBox="1"/>
          <p:nvPr/>
        </p:nvSpPr>
        <p:spPr>
          <a:xfrm>
            <a:off x="667744" y="2492933"/>
            <a:ext cx="1654760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D8AC29"/>
                </a:solidFill>
              </a:defRPr>
            </a:pPr>
            <a:r>
              <a:t>Challenge</a:t>
            </a:r>
          </a:p>
          <a:p>
            <a:pPr>
              <a:defRPr>
                <a:solidFill>
                  <a:srgbClr val="D8AC29"/>
                </a:solidFill>
              </a:defRPr>
            </a:pPr>
            <a:r>
              <a:t>Question</a:t>
            </a:r>
          </a:p>
        </p:txBody>
      </p:sp>
      <p:sp>
        <p:nvSpPr>
          <p:cNvPr id="219" name="Challenge…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7744" y="3956141"/>
            <a:ext cx="1654760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D8AC29"/>
                </a:solidFill>
              </a:defRPr>
            </a:pPr>
            <a:r>
              <a:t>Challenge</a:t>
            </a:r>
          </a:p>
          <a:p>
            <a:pPr>
              <a:defRPr>
                <a:solidFill>
                  <a:srgbClr val="D8AC29"/>
                </a:solidFill>
              </a:defRPr>
            </a:pPr>
            <a:r>
              <a:t>Question</a:t>
            </a:r>
          </a:p>
        </p:txBody>
      </p:sp>
      <p:sp>
        <p:nvSpPr>
          <p:cNvPr id="211" name="Enabler"/>
          <p:cNvSpPr txBox="1"/>
          <p:nvPr/>
        </p:nvSpPr>
        <p:spPr>
          <a:xfrm rot="16200000">
            <a:off x="2686160" y="1183939"/>
            <a:ext cx="122590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Enabler</a:t>
            </a:r>
          </a:p>
        </p:txBody>
      </p:sp>
      <p:sp>
        <p:nvSpPr>
          <p:cNvPr id="213" name="Enabl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4078109" y="1183939"/>
            <a:ext cx="122590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Enabler</a:t>
            </a:r>
          </a:p>
        </p:txBody>
      </p:sp>
      <p:sp>
        <p:nvSpPr>
          <p:cNvPr id="214" name="Enabl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5470059" y="1183939"/>
            <a:ext cx="12259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Enabler</a:t>
            </a:r>
          </a:p>
        </p:txBody>
      </p:sp>
      <p:sp>
        <p:nvSpPr>
          <p:cNvPr id="215" name="Enabl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6862007" y="1183939"/>
            <a:ext cx="122590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Enabler</a:t>
            </a:r>
          </a:p>
        </p:txBody>
      </p:sp>
      <p:sp>
        <p:nvSpPr>
          <p:cNvPr id="216" name="Enabl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8253957" y="1183939"/>
            <a:ext cx="122590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Enabler</a:t>
            </a:r>
          </a:p>
        </p:txBody>
      </p:sp>
      <p:sp>
        <p:nvSpPr>
          <p:cNvPr id="217" name="Enabl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9645907" y="1183939"/>
            <a:ext cx="12259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Enabler</a:t>
            </a:r>
          </a:p>
        </p:txBody>
      </p:sp>
      <p:sp>
        <p:nvSpPr>
          <p:cNvPr id="218" name="Enabl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11037856" y="1183939"/>
            <a:ext cx="12259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Enabler</a:t>
            </a:r>
          </a:p>
        </p:txBody>
      </p:sp>
      <p:sp>
        <p:nvSpPr>
          <p:cNvPr id="220" name="Challenge…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7744" y="5419348"/>
            <a:ext cx="165476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D8AC29"/>
                </a:solidFill>
              </a:defRPr>
            </a:pPr>
            <a:r>
              <a:t>Challenge</a:t>
            </a:r>
          </a:p>
          <a:p>
            <a:pPr>
              <a:defRPr>
                <a:solidFill>
                  <a:srgbClr val="D8AC29"/>
                </a:solidFill>
              </a:defRPr>
            </a:pPr>
            <a:r>
              <a:t>Question</a:t>
            </a:r>
          </a:p>
        </p:txBody>
      </p:sp>
      <p:sp>
        <p:nvSpPr>
          <p:cNvPr id="221" name="Challenge…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7744" y="6882555"/>
            <a:ext cx="165476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D8AC29"/>
                </a:solidFill>
              </a:defRPr>
            </a:pPr>
            <a:r>
              <a:t>Challenge</a:t>
            </a:r>
          </a:p>
          <a:p>
            <a:pPr>
              <a:defRPr>
                <a:solidFill>
                  <a:srgbClr val="D8AC29"/>
                </a:solidFill>
              </a:defRPr>
            </a:pPr>
            <a:r>
              <a:t>Question</a:t>
            </a:r>
          </a:p>
        </p:txBody>
      </p:sp>
      <p:sp>
        <p:nvSpPr>
          <p:cNvPr id="223" name="How might we show technology so good that people will tell their mothers about it?"/>
          <p:cNvSpPr/>
          <p:nvPr/>
        </p:nvSpPr>
        <p:spPr>
          <a:xfrm>
            <a:off x="3617790" y="2492933"/>
            <a:ext cx="7714343" cy="829359"/>
          </a:xfrm>
          <a:prstGeom prst="roundRect">
            <a:avLst>
              <a:gd name="adj" fmla="val 22970"/>
            </a:avLst>
          </a:prstGeom>
          <a:solidFill>
            <a:schemeClr val="accent1">
              <a:hueOff val="373667"/>
              <a:lumOff val="-1725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How might we show technology so good that people will tell their mothers about it?</a:t>
            </a:r>
          </a:p>
        </p:txBody>
      </p:sp>
      <p:sp>
        <p:nvSpPr>
          <p:cNvPr id="224" name="How might we become notorious for how well we understand the value of technology?"/>
          <p:cNvSpPr/>
          <p:nvPr/>
        </p:nvSpPr>
        <p:spPr>
          <a:xfrm>
            <a:off x="3617790" y="3956141"/>
            <a:ext cx="7714343" cy="829359"/>
          </a:xfrm>
          <a:prstGeom prst="roundRect">
            <a:avLst>
              <a:gd name="adj" fmla="val 22970"/>
            </a:avLst>
          </a:prstGeom>
          <a:solidFill>
            <a:srgbClr val="187C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How might we become notorious for how well we understand the value of technology?</a:t>
            </a:r>
          </a:p>
        </p:txBody>
      </p:sp>
      <p:sp>
        <p:nvSpPr>
          <p:cNvPr id="225" name="How might we (UC Merced) work as a team when we are distributed geographically?"/>
          <p:cNvSpPr/>
          <p:nvPr/>
        </p:nvSpPr>
        <p:spPr>
          <a:xfrm>
            <a:off x="3617790" y="5419348"/>
            <a:ext cx="7714343" cy="829360"/>
          </a:xfrm>
          <a:prstGeom prst="roundRect">
            <a:avLst>
              <a:gd name="adj" fmla="val 22970"/>
            </a:avLst>
          </a:prstGeom>
          <a:solidFill>
            <a:srgbClr val="D8AC2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rPr dirty="0">
                <a:solidFill>
                  <a:srgbClr val="5B5B5B"/>
                </a:solidFill>
              </a:rPr>
              <a:t>How might we (UC Merced) work as a team when we are distributed geographically?</a:t>
            </a:r>
          </a:p>
        </p:txBody>
      </p:sp>
      <p:sp>
        <p:nvSpPr>
          <p:cNvPr id="226" name="How might we give our customers confidence about what we are about to do next?"/>
          <p:cNvSpPr/>
          <p:nvPr/>
        </p:nvSpPr>
        <p:spPr>
          <a:xfrm>
            <a:off x="3617790" y="6714218"/>
            <a:ext cx="7714343" cy="829360"/>
          </a:xfrm>
          <a:prstGeom prst="roundRect">
            <a:avLst>
              <a:gd name="adj" fmla="val 22970"/>
            </a:avLst>
          </a:prstGeom>
          <a:solidFill>
            <a:srgbClr val="6C6C6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How might we give our customers confidence about what we are about to do next?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2826.jpe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156" y="503130"/>
            <a:ext cx="13087111" cy="925047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156" y="-23179"/>
            <a:ext cx="13087111" cy="9799957"/>
          </a:xfrm>
          <a:prstGeom prst="rect">
            <a:avLst/>
          </a:prstGeom>
          <a:solidFill>
            <a:srgbClr val="434343">
              <a:alpha val="849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0" name="ENABLERS"/>
          <p:cNvSpPr txBox="1">
            <a:spLocks noGrp="1"/>
          </p:cNvSpPr>
          <p:nvPr>
            <p:ph type="title" idx="4294967295"/>
          </p:nvPr>
        </p:nvSpPr>
        <p:spPr>
          <a:xfrm>
            <a:off x="1430898" y="7437533"/>
            <a:ext cx="6525825" cy="1502976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91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ENABLERS</a:t>
            </a:r>
          </a:p>
        </p:txBody>
      </p:sp>
      <p:pic>
        <p:nvPicPr>
          <p:cNvPr id="230" name="Screenshot 2019-11-28 11.13.07.png" descr="Enablers&#10;Facilities &amp; Environments&#10;- Permanent Structures&#10;- Temporary Installations&#10;- Virtual Worlds&#10;- Mobile Environmen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12" y="503130"/>
            <a:ext cx="3476818" cy="2126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Screenshot 2019-11-28 11.14.59.png" descr="Enablers Social Media&#10;- Video &amp; Pictures&#10;- Posts &amp; Messages&#10;- Likes &amp; Swipes&#10;- Friends &amp; Network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862" y="515654"/>
            <a:ext cx="3479801" cy="2101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creenshot 2019-11-28 11.14.54.png" descr="Enablers Hotspots &amp; Hangouts&#10;- Locations of Daily Activity&#10;- High Traffic Areas&#10;- Common Gathering Places&#10;- Online Sit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7" y="520484"/>
            <a:ext cx="3479801" cy="2091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creenshot 2019-11-28 11.14.46.png" descr="Enablers People &amp; Partnerships&#10;- Companies &amp; Their Leaders&#10;- Strategic Partnerships&#10;- Spokespeople&#10;- Evangelist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418" y="2724924"/>
            <a:ext cx="3479801" cy="2090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creenshot 2019-11-28 11.14.30.png" descr="Enablers Surprise &amp; Provocation&#10;- Transforming Spaces&#10;- Unexpected Experiences&#10;- Pop-up Entertainment&#10;- Guest Appearanc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9656" y="2720984"/>
            <a:ext cx="3479801" cy="2098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Screenshot 2019-11-28 11.14.24.png" descr="Mobile &amp; Wearable Tech&#10;- Phones&#10;- Tablets &amp; E-Readers&#10;- Watches &amp; Activity Trackers&#10;- Embedded Sensor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9481" y="2719665"/>
            <a:ext cx="3479801" cy="2101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Screenshot 2019-11-28 11.14.18.png" descr="Enablers Games &amp; Competitions&#10;- Motivations&#10;- Rewards, Badges, Points, And Prizes&#10;- Teamwork&#10;- Scoring And Leaderboard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9831" y="4916410"/>
            <a:ext cx="3479801" cy="2114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Screenshot 2019-11-28 11.14.11.png" descr="Enablers Internal Policies &amp; Procedures&#10;- Diagnostics &amp; Assessments&#10;- Incentives &amp; Rewards&#10;- Training &amp; Education Programs&#10;- Company Guideline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8068" y="4916410"/>
            <a:ext cx="3479801" cy="2118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Screenshot 2019-11-28 11.13.57.png" descr="Enablers Technology &amp; Digital Media&#10;- Mobile Devices &amp; Wearable Tech&#10;- Social Media&#10;- Gaming &amp; Simulations&#10;- Embedded Sensors/Internet Of Thing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7893" y="4920384"/>
            <a:ext cx="3479801" cy="2106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creenshot 2019-11-28 11.14.04.png" descr="Enablers Events &amp; Programs&#10;- Meet-up Events&#10;- Conferences &amp; Symposiums&#10;- Workshops &amp; Courses of Study&#10;- Peer to Peer Forum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48687" y="7127572"/>
            <a:ext cx="3479801" cy="2122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001-Ex.-2.jpeg" descr="UC Merced's Downtown Campus Center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3180"/>
            <a:ext cx="13004801" cy="979995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155" y="-23179"/>
            <a:ext cx="13087110" cy="9799958"/>
          </a:xfrm>
          <a:prstGeom prst="rect">
            <a:avLst/>
          </a:prstGeom>
          <a:solidFill>
            <a:srgbClr val="434343">
              <a:alpha val="849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4" name="PAIN POINTS"/>
          <p:cNvSpPr txBox="1">
            <a:spLocks noGrp="1"/>
          </p:cNvSpPr>
          <p:nvPr>
            <p:ph type="title" idx="4294967295"/>
          </p:nvPr>
        </p:nvSpPr>
        <p:spPr>
          <a:xfrm>
            <a:off x="2721717" y="4125312"/>
            <a:ext cx="7561365" cy="1502976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91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PAIN POINTS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2817" y="6351322"/>
            <a:ext cx="13090435" cy="3421644"/>
          </a:xfrm>
          <a:prstGeom prst="rect">
            <a:avLst/>
          </a:prstGeom>
          <a:solidFill>
            <a:srgbClr val="6C6C6C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1" name="PAIN POINTS"/>
          <p:cNvSpPr txBox="1"/>
          <p:nvPr/>
        </p:nvSpPr>
        <p:spPr>
          <a:xfrm rot="16200000">
            <a:off x="-613192" y="877975"/>
            <a:ext cx="1722883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solidFill>
                  <a:srgbClr val="434343"/>
                </a:solidFill>
              </a:defRPr>
            </a:lvl1pPr>
          </a:lstStyle>
          <a:p>
            <a:r>
              <a:t>PAIN POINTS</a:t>
            </a:r>
          </a:p>
        </p:txBody>
      </p:sp>
      <p:sp>
        <p:nvSpPr>
          <p:cNvPr id="249" name="SOFTWARE PURCHASING"/>
          <p:cNvSpPr txBox="1">
            <a:spLocks noGrp="1"/>
          </p:cNvSpPr>
          <p:nvPr>
            <p:ph type="title" idx="4294967295"/>
          </p:nvPr>
        </p:nvSpPr>
        <p:spPr>
          <a:xfrm>
            <a:off x="347851" y="13845"/>
            <a:ext cx="9734551" cy="101929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6000">
                <a:solidFill>
                  <a:srgbClr val="434343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SOFTWARE PURCHASING</a:t>
            </a:r>
          </a:p>
        </p:txBody>
      </p:sp>
      <p:sp>
        <p:nvSpPr>
          <p:cNvPr id="247" name="EXTERNAL DRIVERS"/>
          <p:cNvSpPr txBox="1"/>
          <p:nvPr/>
        </p:nvSpPr>
        <p:spPr>
          <a:xfrm>
            <a:off x="964600" y="3482482"/>
            <a:ext cx="2654301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34343"/>
                </a:solidFill>
              </a:defRPr>
            </a:lvl1pPr>
          </a:lstStyle>
          <a:p>
            <a:r>
              <a:t>EXTERNAL DRIVERS</a:t>
            </a:r>
          </a:p>
        </p:txBody>
      </p:sp>
      <p:sp>
        <p:nvSpPr>
          <p:cNvPr id="258" name="Complex licensing models"/>
          <p:cNvSpPr txBox="1"/>
          <p:nvPr/>
        </p:nvSpPr>
        <p:spPr>
          <a:xfrm>
            <a:off x="668755" y="3993709"/>
            <a:ext cx="3514879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Complex licensing models</a:t>
            </a:r>
          </a:p>
        </p:txBody>
      </p:sp>
      <p:sp>
        <p:nvSpPr>
          <p:cNvPr id="257" name="INTERNAL DRIVERS"/>
          <p:cNvSpPr txBox="1"/>
          <p:nvPr/>
        </p:nvSpPr>
        <p:spPr>
          <a:xfrm>
            <a:off x="9505230" y="3362395"/>
            <a:ext cx="2583435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34343"/>
                </a:solidFill>
              </a:defRPr>
            </a:lvl1pPr>
          </a:lstStyle>
          <a:p>
            <a:r>
              <a:t>INTERNAL DRIVERS</a:t>
            </a:r>
          </a:p>
        </p:txBody>
      </p:sp>
      <p:sp>
        <p:nvSpPr>
          <p:cNvPr id="256" name="campus-wide vs…"/>
          <p:cNvSpPr txBox="1"/>
          <p:nvPr/>
        </p:nvSpPr>
        <p:spPr>
          <a:xfrm>
            <a:off x="9378142" y="3362395"/>
            <a:ext cx="2837612" cy="1465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campus-wide vs</a:t>
            </a:r>
          </a:p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specialized needs vs</a:t>
            </a:r>
            <a:br/>
            <a:r>
              <a:t>personal preferences</a:t>
            </a:r>
          </a:p>
        </p:txBody>
      </p:sp>
      <p:sp>
        <p:nvSpPr>
          <p:cNvPr id="252" name="Ova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3045" y="1769745"/>
            <a:ext cx="3878710" cy="3844975"/>
          </a:xfrm>
          <a:prstGeom prst="ellipse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53" name="170214_BeginningsIlustrationnewgold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449" y="2132684"/>
            <a:ext cx="3744558" cy="289352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Arrow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339996">
            <a:off x="8689874" y="2195288"/>
            <a:ext cx="1170868" cy="149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3" y="0"/>
                </a:moveTo>
                <a:lnTo>
                  <a:pt x="21600" y="7818"/>
                </a:lnTo>
                <a:lnTo>
                  <a:pt x="17473" y="7818"/>
                </a:lnTo>
                <a:cubicBezTo>
                  <a:pt x="17473" y="7860"/>
                  <a:pt x="17475" y="7904"/>
                  <a:pt x="17475" y="7946"/>
                </a:cubicBezTo>
                <a:cubicBezTo>
                  <a:pt x="17475" y="15487"/>
                  <a:pt x="9652" y="21600"/>
                  <a:pt x="2" y="21600"/>
                </a:cubicBezTo>
                <a:cubicBezTo>
                  <a:pt x="2" y="21600"/>
                  <a:pt x="0" y="21600"/>
                  <a:pt x="0" y="21600"/>
                </a:cubicBezTo>
                <a:lnTo>
                  <a:pt x="0" y="16556"/>
                </a:lnTo>
                <a:cubicBezTo>
                  <a:pt x="0" y="16556"/>
                  <a:pt x="2" y="16556"/>
                  <a:pt x="2" y="16556"/>
                </a:cubicBezTo>
                <a:cubicBezTo>
                  <a:pt x="6088" y="16556"/>
                  <a:pt x="11022" y="12702"/>
                  <a:pt x="11022" y="7946"/>
                </a:cubicBezTo>
                <a:cubicBezTo>
                  <a:pt x="11022" y="7903"/>
                  <a:pt x="11018" y="7860"/>
                  <a:pt x="11018" y="7818"/>
                </a:cubicBezTo>
                <a:lnTo>
                  <a:pt x="6864" y="7818"/>
                </a:lnTo>
                <a:lnTo>
                  <a:pt x="14233" y="0"/>
                </a:lnTo>
                <a:close/>
              </a:path>
            </a:pathLst>
          </a:cu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5" name="Arrow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5377333" y="5924755"/>
            <a:ext cx="225013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9" name="Arrow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883088" flipH="1">
            <a:off x="3123724" y="2302932"/>
            <a:ext cx="1170869" cy="149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3" y="0"/>
                </a:moveTo>
                <a:lnTo>
                  <a:pt x="21600" y="7818"/>
                </a:lnTo>
                <a:lnTo>
                  <a:pt x="17473" y="7818"/>
                </a:lnTo>
                <a:cubicBezTo>
                  <a:pt x="17473" y="7860"/>
                  <a:pt x="17475" y="7904"/>
                  <a:pt x="17475" y="7946"/>
                </a:cubicBezTo>
                <a:cubicBezTo>
                  <a:pt x="17475" y="15487"/>
                  <a:pt x="9652" y="21600"/>
                  <a:pt x="2" y="21600"/>
                </a:cubicBezTo>
                <a:cubicBezTo>
                  <a:pt x="2" y="21600"/>
                  <a:pt x="0" y="21600"/>
                  <a:pt x="0" y="21600"/>
                </a:cubicBezTo>
                <a:lnTo>
                  <a:pt x="0" y="16556"/>
                </a:lnTo>
                <a:cubicBezTo>
                  <a:pt x="0" y="16556"/>
                  <a:pt x="2" y="16556"/>
                  <a:pt x="2" y="16556"/>
                </a:cubicBezTo>
                <a:cubicBezTo>
                  <a:pt x="6088" y="16556"/>
                  <a:pt x="11022" y="12702"/>
                  <a:pt x="11022" y="7946"/>
                </a:cubicBezTo>
                <a:cubicBezTo>
                  <a:pt x="11022" y="7903"/>
                  <a:pt x="11018" y="7860"/>
                  <a:pt x="11018" y="7818"/>
                </a:cubicBezTo>
                <a:lnTo>
                  <a:pt x="6864" y="7818"/>
                </a:lnTo>
                <a:lnTo>
                  <a:pt x="14233" y="0"/>
                </a:lnTo>
                <a:close/>
              </a:path>
            </a:pathLst>
          </a:cu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4" name="OIT ACTION:"/>
          <p:cNvSpPr txBox="1"/>
          <p:nvPr/>
        </p:nvSpPr>
        <p:spPr>
          <a:xfrm>
            <a:off x="4139433" y="7227374"/>
            <a:ext cx="1816126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200"/>
            </a:lvl1pPr>
          </a:lstStyle>
          <a:p>
            <a:r>
              <a:t>OIT ACTION:</a:t>
            </a:r>
          </a:p>
        </p:txBody>
      </p:sp>
      <p:sp>
        <p:nvSpPr>
          <p:cNvPr id="260" name="Coordinate with ACT and Procurement, simplify where possible with self-service"/>
          <p:cNvSpPr txBox="1"/>
          <p:nvPr/>
        </p:nvSpPr>
        <p:spPr>
          <a:xfrm>
            <a:off x="1639383" y="7774718"/>
            <a:ext cx="4236198" cy="112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r"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Coordinate with ACT and Procurement, simplify where possible with self-service</a:t>
            </a:r>
          </a:p>
        </p:txBody>
      </p:sp>
      <p:sp>
        <p:nvSpPr>
          <p:cNvPr id="262" name="CAMPUS ACTION:"/>
          <p:cNvSpPr txBox="1"/>
          <p:nvPr/>
        </p:nvSpPr>
        <p:spPr>
          <a:xfrm>
            <a:off x="7136383" y="7255949"/>
            <a:ext cx="2572183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CAMPUS ACTION:</a:t>
            </a:r>
          </a:p>
        </p:txBody>
      </p:sp>
      <p:sp>
        <p:nvSpPr>
          <p:cNvPr id="261" name="Adopt new streamlined processes"/>
          <p:cNvSpPr txBox="1"/>
          <p:nvPr/>
        </p:nvSpPr>
        <p:spPr>
          <a:xfrm>
            <a:off x="7129219" y="7768368"/>
            <a:ext cx="4236198" cy="779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Adopt new streamlined processes</a:t>
            </a:r>
          </a:p>
        </p:txBody>
      </p:sp>
      <p:sp>
        <p:nvSpPr>
          <p:cNvPr id="263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93670" y="7710573"/>
            <a:ext cx="245760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5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16937" y="7681997"/>
            <a:ext cx="166111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2817" y="6343354"/>
            <a:ext cx="13090435" cy="3429612"/>
          </a:xfrm>
          <a:prstGeom prst="rect">
            <a:avLst/>
          </a:prstGeom>
          <a:solidFill>
            <a:srgbClr val="6C6C6C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2" name="PAIN POINTS"/>
          <p:cNvSpPr txBox="1"/>
          <p:nvPr/>
        </p:nvSpPr>
        <p:spPr>
          <a:xfrm rot="16200000">
            <a:off x="-613192" y="877975"/>
            <a:ext cx="1722883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solidFill>
                  <a:srgbClr val="434343"/>
                </a:solidFill>
              </a:defRPr>
            </a:lvl1pPr>
          </a:lstStyle>
          <a:p>
            <a:r>
              <a:t>PAIN POINTS</a:t>
            </a:r>
          </a:p>
        </p:txBody>
      </p:sp>
      <p:sp>
        <p:nvSpPr>
          <p:cNvPr id="270" name="VOIP"/>
          <p:cNvSpPr txBox="1">
            <a:spLocks noGrp="1"/>
          </p:cNvSpPr>
          <p:nvPr>
            <p:ph type="title" idx="4294967295"/>
          </p:nvPr>
        </p:nvSpPr>
        <p:spPr>
          <a:xfrm>
            <a:off x="427226" y="13845"/>
            <a:ext cx="1920241" cy="101929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>
              <a:defRPr sz="6000">
                <a:solidFill>
                  <a:srgbClr val="434343"/>
                </a:solidFill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VOIP</a:t>
            </a:r>
          </a:p>
        </p:txBody>
      </p:sp>
      <p:sp>
        <p:nvSpPr>
          <p:cNvPr id="268" name="EXTERNAL DRIVERS"/>
          <p:cNvSpPr txBox="1"/>
          <p:nvPr/>
        </p:nvSpPr>
        <p:spPr>
          <a:xfrm>
            <a:off x="964600" y="3482482"/>
            <a:ext cx="2654301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34343"/>
                </a:solidFill>
              </a:defRPr>
            </a:lvl1pPr>
          </a:lstStyle>
          <a:p>
            <a:r>
              <a:t>EXTERNAL DRIVERS</a:t>
            </a:r>
          </a:p>
        </p:txBody>
      </p:sp>
      <p:sp>
        <p:nvSpPr>
          <p:cNvPr id="279" name="Changing market demands"/>
          <p:cNvSpPr txBox="1"/>
          <p:nvPr/>
        </p:nvSpPr>
        <p:spPr>
          <a:xfrm>
            <a:off x="625029" y="3993709"/>
            <a:ext cx="3602331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Changing market demands</a:t>
            </a:r>
          </a:p>
        </p:txBody>
      </p:sp>
      <p:sp>
        <p:nvSpPr>
          <p:cNvPr id="278" name="INTERNAL DRIVERS"/>
          <p:cNvSpPr txBox="1"/>
          <p:nvPr/>
        </p:nvSpPr>
        <p:spPr>
          <a:xfrm>
            <a:off x="9505230" y="3362395"/>
            <a:ext cx="2583435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34343"/>
                </a:solidFill>
              </a:defRPr>
            </a:lvl1pPr>
          </a:lstStyle>
          <a:p>
            <a:r>
              <a:t>INTERNAL DRIVERS</a:t>
            </a:r>
          </a:p>
        </p:txBody>
      </p:sp>
      <p:sp>
        <p:nvSpPr>
          <p:cNvPr id="277" name="Mandates from  new construction"/>
          <p:cNvSpPr txBox="1"/>
          <p:nvPr/>
        </p:nvSpPr>
        <p:spPr>
          <a:xfrm>
            <a:off x="9624433" y="3533845"/>
            <a:ext cx="2345030" cy="112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Mandates from </a:t>
            </a:r>
            <a:br/>
            <a:r>
              <a:t>new construction</a:t>
            </a:r>
          </a:p>
        </p:txBody>
      </p:sp>
      <p:sp>
        <p:nvSpPr>
          <p:cNvPr id="273" name="Ova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3045" y="1765860"/>
            <a:ext cx="3878710" cy="3844976"/>
          </a:xfrm>
          <a:prstGeom prst="ellipse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74" name="170214_BeginningsIlustrationnewgold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449" y="2128800"/>
            <a:ext cx="3744558" cy="289352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Arrow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339996">
            <a:off x="8689874" y="2195288"/>
            <a:ext cx="1170868" cy="149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3" y="0"/>
                </a:moveTo>
                <a:lnTo>
                  <a:pt x="21600" y="7818"/>
                </a:lnTo>
                <a:lnTo>
                  <a:pt x="17473" y="7818"/>
                </a:lnTo>
                <a:cubicBezTo>
                  <a:pt x="17473" y="7860"/>
                  <a:pt x="17475" y="7904"/>
                  <a:pt x="17475" y="7946"/>
                </a:cubicBezTo>
                <a:cubicBezTo>
                  <a:pt x="17475" y="15487"/>
                  <a:pt x="9652" y="21600"/>
                  <a:pt x="2" y="21600"/>
                </a:cubicBezTo>
                <a:cubicBezTo>
                  <a:pt x="2" y="21600"/>
                  <a:pt x="0" y="21600"/>
                  <a:pt x="0" y="21600"/>
                </a:cubicBezTo>
                <a:lnTo>
                  <a:pt x="0" y="16556"/>
                </a:lnTo>
                <a:cubicBezTo>
                  <a:pt x="0" y="16556"/>
                  <a:pt x="2" y="16556"/>
                  <a:pt x="2" y="16556"/>
                </a:cubicBezTo>
                <a:cubicBezTo>
                  <a:pt x="6088" y="16556"/>
                  <a:pt x="11022" y="12702"/>
                  <a:pt x="11022" y="7946"/>
                </a:cubicBezTo>
                <a:cubicBezTo>
                  <a:pt x="11022" y="7903"/>
                  <a:pt x="11018" y="7860"/>
                  <a:pt x="11018" y="7818"/>
                </a:cubicBezTo>
                <a:lnTo>
                  <a:pt x="6864" y="7818"/>
                </a:lnTo>
                <a:lnTo>
                  <a:pt x="14233" y="0"/>
                </a:lnTo>
                <a:close/>
              </a:path>
            </a:pathLst>
          </a:cu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6" name="Arrow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5377333" y="5924755"/>
            <a:ext cx="225013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0" name="Arrow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883088" flipH="1">
            <a:off x="3123724" y="2302932"/>
            <a:ext cx="1170869" cy="149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3" y="0"/>
                </a:moveTo>
                <a:lnTo>
                  <a:pt x="21600" y="7818"/>
                </a:lnTo>
                <a:lnTo>
                  <a:pt x="17473" y="7818"/>
                </a:lnTo>
                <a:cubicBezTo>
                  <a:pt x="17473" y="7860"/>
                  <a:pt x="17475" y="7904"/>
                  <a:pt x="17475" y="7946"/>
                </a:cubicBezTo>
                <a:cubicBezTo>
                  <a:pt x="17475" y="15487"/>
                  <a:pt x="9652" y="21600"/>
                  <a:pt x="2" y="21600"/>
                </a:cubicBezTo>
                <a:cubicBezTo>
                  <a:pt x="2" y="21600"/>
                  <a:pt x="0" y="21600"/>
                  <a:pt x="0" y="21600"/>
                </a:cubicBezTo>
                <a:lnTo>
                  <a:pt x="0" y="16556"/>
                </a:lnTo>
                <a:cubicBezTo>
                  <a:pt x="0" y="16556"/>
                  <a:pt x="2" y="16556"/>
                  <a:pt x="2" y="16556"/>
                </a:cubicBezTo>
                <a:cubicBezTo>
                  <a:pt x="6088" y="16556"/>
                  <a:pt x="11022" y="12702"/>
                  <a:pt x="11022" y="7946"/>
                </a:cubicBezTo>
                <a:cubicBezTo>
                  <a:pt x="11022" y="7903"/>
                  <a:pt x="11018" y="7860"/>
                  <a:pt x="11018" y="7818"/>
                </a:cubicBezTo>
                <a:lnTo>
                  <a:pt x="6864" y="7818"/>
                </a:lnTo>
                <a:lnTo>
                  <a:pt x="14233" y="0"/>
                </a:lnTo>
                <a:close/>
              </a:path>
            </a:pathLst>
          </a:cu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5" name="OIT ACTION:"/>
          <p:cNvSpPr txBox="1"/>
          <p:nvPr/>
        </p:nvSpPr>
        <p:spPr>
          <a:xfrm>
            <a:off x="4095080" y="7390671"/>
            <a:ext cx="1816126" cy="43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200"/>
            </a:lvl1pPr>
          </a:lstStyle>
          <a:p>
            <a:r>
              <a:t>OIT ACTION:</a:t>
            </a:r>
          </a:p>
        </p:txBody>
      </p:sp>
      <p:sp>
        <p:nvSpPr>
          <p:cNvPr id="281" name="Focus on service transition and support documentation"/>
          <p:cNvSpPr txBox="1"/>
          <p:nvPr/>
        </p:nvSpPr>
        <p:spPr>
          <a:xfrm>
            <a:off x="1878701" y="7996752"/>
            <a:ext cx="3998409" cy="77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r"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Focus on service transition</a:t>
            </a:r>
            <a:br/>
            <a:r>
              <a:t>and support documentation</a:t>
            </a:r>
          </a:p>
        </p:txBody>
      </p:sp>
      <p:sp>
        <p:nvSpPr>
          <p:cNvPr id="283" name="CAMPUS ACTION:"/>
          <p:cNvSpPr txBox="1"/>
          <p:nvPr/>
        </p:nvSpPr>
        <p:spPr>
          <a:xfrm>
            <a:off x="7092030" y="7419246"/>
            <a:ext cx="2572183" cy="43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CAMPUS ACTION:</a:t>
            </a:r>
          </a:p>
        </p:txBody>
      </p:sp>
      <p:sp>
        <p:nvSpPr>
          <p:cNvPr id="282" name="Learn new tools and acquisitions process Recognize network performance"/>
          <p:cNvSpPr txBox="1"/>
          <p:nvPr/>
        </p:nvSpPr>
        <p:spPr>
          <a:xfrm>
            <a:off x="7098223" y="7999928"/>
            <a:ext cx="5561215" cy="779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Learn new tools and acquisitions process</a:t>
            </a:r>
            <a:br/>
            <a:r>
              <a:t>Recognize network performance </a:t>
            </a:r>
          </a:p>
        </p:txBody>
      </p:sp>
      <p:sp>
        <p:nvSpPr>
          <p:cNvPr id="284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1284" y="7870056"/>
            <a:ext cx="245760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6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54550" y="7841481"/>
            <a:ext cx="166111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AIN POINTS"/>
          <p:cNvSpPr txBox="1"/>
          <p:nvPr/>
        </p:nvSpPr>
        <p:spPr>
          <a:xfrm rot="16200000">
            <a:off x="-613192" y="877975"/>
            <a:ext cx="1722883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solidFill>
                  <a:srgbClr val="434343"/>
                </a:solidFill>
              </a:defRPr>
            </a:lvl1pPr>
          </a:lstStyle>
          <a:p>
            <a:r>
              <a:t>PAIN POINTS</a:t>
            </a:r>
          </a:p>
        </p:txBody>
      </p:sp>
      <p:sp>
        <p:nvSpPr>
          <p:cNvPr id="291" name="AUTOMATION"/>
          <p:cNvSpPr txBox="1">
            <a:spLocks noGrp="1"/>
          </p:cNvSpPr>
          <p:nvPr>
            <p:ph type="title" idx="4294967295"/>
          </p:nvPr>
        </p:nvSpPr>
        <p:spPr>
          <a:xfrm>
            <a:off x="427226" y="13845"/>
            <a:ext cx="5250181" cy="101929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>
              <a:defRPr sz="6000">
                <a:solidFill>
                  <a:srgbClr val="434343"/>
                </a:solidFill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AUTOMATION</a:t>
            </a:r>
          </a:p>
        </p:txBody>
      </p:sp>
      <p:sp>
        <p:nvSpPr>
          <p:cNvPr id="288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2817" y="6343354"/>
            <a:ext cx="13090435" cy="3429612"/>
          </a:xfrm>
          <a:prstGeom prst="rect">
            <a:avLst/>
          </a:prstGeom>
          <a:solidFill>
            <a:srgbClr val="6C6C6C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9" name="EXTERNAL DRIVERS"/>
          <p:cNvSpPr txBox="1"/>
          <p:nvPr/>
        </p:nvSpPr>
        <p:spPr>
          <a:xfrm>
            <a:off x="964600" y="3482482"/>
            <a:ext cx="2654301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34343"/>
                </a:solidFill>
              </a:defRPr>
            </a:lvl1pPr>
          </a:lstStyle>
          <a:p>
            <a:r>
              <a:t>EXTERNAL DRIVERS</a:t>
            </a:r>
          </a:p>
        </p:txBody>
      </p:sp>
      <p:sp>
        <p:nvSpPr>
          <p:cNvPr id="301" name="Changing norms for  business processes"/>
          <p:cNvSpPr txBox="1"/>
          <p:nvPr/>
        </p:nvSpPr>
        <p:spPr>
          <a:xfrm>
            <a:off x="1037322" y="3959746"/>
            <a:ext cx="2748764" cy="77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Changing norms for </a:t>
            </a:r>
            <a:br/>
            <a:r>
              <a:t>business processes</a:t>
            </a:r>
          </a:p>
        </p:txBody>
      </p:sp>
      <p:sp>
        <p:nvSpPr>
          <p:cNvPr id="298" name="INTERNAL DRIVERS"/>
          <p:cNvSpPr txBox="1"/>
          <p:nvPr/>
        </p:nvSpPr>
        <p:spPr>
          <a:xfrm>
            <a:off x="9505230" y="3362395"/>
            <a:ext cx="2583435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34343"/>
                </a:solidFill>
              </a:defRPr>
            </a:lvl1pPr>
          </a:lstStyle>
          <a:p>
            <a:r>
              <a:t>INTERNAL DRIVERS</a:t>
            </a:r>
          </a:p>
        </p:txBody>
      </p:sp>
      <p:sp>
        <p:nvSpPr>
          <p:cNvPr id="300" name="Transition from manual  to digital to gain efficiencies Reallocate effort to mission- critical/high value work"/>
          <p:cNvSpPr txBox="1"/>
          <p:nvPr/>
        </p:nvSpPr>
        <p:spPr>
          <a:xfrm>
            <a:off x="8917775" y="3448105"/>
            <a:ext cx="3758795" cy="1807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Transition from manual </a:t>
            </a:r>
            <a:br/>
            <a:r>
              <a:t>to digital to gain efficiencies</a:t>
            </a:r>
            <a:br/>
            <a:r>
              <a:t>Reallocate effort to mission-</a:t>
            </a:r>
            <a:br/>
            <a:r>
              <a:t>critical/high value work</a:t>
            </a:r>
          </a:p>
        </p:txBody>
      </p:sp>
      <p:sp>
        <p:nvSpPr>
          <p:cNvPr id="294" name="Ova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3045" y="1765860"/>
            <a:ext cx="3878710" cy="3844976"/>
          </a:xfrm>
          <a:prstGeom prst="ellipse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95" name="170214_BeginningsIlustrationnewgold.png" descr="UC Merced's Beginnings Light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449" y="2128800"/>
            <a:ext cx="3744558" cy="289352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Arrow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339996">
            <a:off x="8689874" y="2195288"/>
            <a:ext cx="1170868" cy="149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3" y="0"/>
                </a:moveTo>
                <a:lnTo>
                  <a:pt x="21600" y="7818"/>
                </a:lnTo>
                <a:lnTo>
                  <a:pt x="17473" y="7818"/>
                </a:lnTo>
                <a:cubicBezTo>
                  <a:pt x="17473" y="7860"/>
                  <a:pt x="17475" y="7904"/>
                  <a:pt x="17475" y="7946"/>
                </a:cubicBezTo>
                <a:cubicBezTo>
                  <a:pt x="17475" y="15487"/>
                  <a:pt x="9652" y="21600"/>
                  <a:pt x="2" y="21600"/>
                </a:cubicBezTo>
                <a:cubicBezTo>
                  <a:pt x="2" y="21600"/>
                  <a:pt x="0" y="21600"/>
                  <a:pt x="0" y="21600"/>
                </a:cubicBezTo>
                <a:lnTo>
                  <a:pt x="0" y="16556"/>
                </a:lnTo>
                <a:cubicBezTo>
                  <a:pt x="0" y="16556"/>
                  <a:pt x="2" y="16556"/>
                  <a:pt x="2" y="16556"/>
                </a:cubicBezTo>
                <a:cubicBezTo>
                  <a:pt x="6088" y="16556"/>
                  <a:pt x="11022" y="12702"/>
                  <a:pt x="11022" y="7946"/>
                </a:cubicBezTo>
                <a:cubicBezTo>
                  <a:pt x="11022" y="7903"/>
                  <a:pt x="11018" y="7860"/>
                  <a:pt x="11018" y="7818"/>
                </a:cubicBezTo>
                <a:lnTo>
                  <a:pt x="6864" y="7818"/>
                </a:lnTo>
                <a:lnTo>
                  <a:pt x="14233" y="0"/>
                </a:lnTo>
                <a:close/>
              </a:path>
            </a:pathLst>
          </a:cu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7" name="Arrow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5377333" y="5924755"/>
            <a:ext cx="225013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9" name="Arrow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883088" flipH="1">
            <a:off x="3123724" y="2302932"/>
            <a:ext cx="1170869" cy="149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3" y="0"/>
                </a:moveTo>
                <a:lnTo>
                  <a:pt x="21600" y="7818"/>
                </a:lnTo>
                <a:lnTo>
                  <a:pt x="17473" y="7818"/>
                </a:lnTo>
                <a:cubicBezTo>
                  <a:pt x="17473" y="7860"/>
                  <a:pt x="17475" y="7904"/>
                  <a:pt x="17475" y="7946"/>
                </a:cubicBezTo>
                <a:cubicBezTo>
                  <a:pt x="17475" y="15487"/>
                  <a:pt x="9652" y="21600"/>
                  <a:pt x="2" y="21600"/>
                </a:cubicBezTo>
                <a:cubicBezTo>
                  <a:pt x="2" y="21600"/>
                  <a:pt x="0" y="21600"/>
                  <a:pt x="0" y="21600"/>
                </a:cubicBezTo>
                <a:lnTo>
                  <a:pt x="0" y="16556"/>
                </a:lnTo>
                <a:cubicBezTo>
                  <a:pt x="0" y="16556"/>
                  <a:pt x="2" y="16556"/>
                  <a:pt x="2" y="16556"/>
                </a:cubicBezTo>
                <a:cubicBezTo>
                  <a:pt x="6088" y="16556"/>
                  <a:pt x="11022" y="12702"/>
                  <a:pt x="11022" y="7946"/>
                </a:cubicBezTo>
                <a:cubicBezTo>
                  <a:pt x="11022" y="7903"/>
                  <a:pt x="11018" y="7860"/>
                  <a:pt x="11018" y="7818"/>
                </a:cubicBezTo>
                <a:lnTo>
                  <a:pt x="6864" y="7818"/>
                </a:lnTo>
                <a:lnTo>
                  <a:pt x="14233" y="0"/>
                </a:lnTo>
                <a:close/>
              </a:path>
            </a:pathLst>
          </a:cu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6" name="OIT ACTION:"/>
          <p:cNvSpPr txBox="1"/>
          <p:nvPr/>
        </p:nvSpPr>
        <p:spPr>
          <a:xfrm>
            <a:off x="4022947" y="7367867"/>
            <a:ext cx="1816126" cy="43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200"/>
            </a:lvl1pPr>
          </a:lstStyle>
          <a:p>
            <a:r>
              <a:t>OIT ACTION:</a:t>
            </a:r>
          </a:p>
        </p:txBody>
      </p:sp>
      <p:sp>
        <p:nvSpPr>
          <p:cNvPr id="302" name="Focus on service transition and support documentation"/>
          <p:cNvSpPr txBox="1"/>
          <p:nvPr/>
        </p:nvSpPr>
        <p:spPr>
          <a:xfrm>
            <a:off x="448152" y="7973948"/>
            <a:ext cx="5356824" cy="77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r"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Focus on service transition</a:t>
            </a:r>
            <a:br/>
            <a:r>
              <a:t>and support documentation</a:t>
            </a:r>
          </a:p>
        </p:txBody>
      </p:sp>
      <p:sp>
        <p:nvSpPr>
          <p:cNvPr id="304" name="CAMPUS ACTION:"/>
          <p:cNvSpPr txBox="1"/>
          <p:nvPr/>
        </p:nvSpPr>
        <p:spPr>
          <a:xfrm>
            <a:off x="7019897" y="7396442"/>
            <a:ext cx="2572183" cy="43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CAMPUS ACTION:</a:t>
            </a:r>
          </a:p>
        </p:txBody>
      </p:sp>
      <p:sp>
        <p:nvSpPr>
          <p:cNvPr id="303" name="Fund appropriately, redesign processes, adopt new tools"/>
          <p:cNvSpPr txBox="1"/>
          <p:nvPr/>
        </p:nvSpPr>
        <p:spPr>
          <a:xfrm>
            <a:off x="7026089" y="7977124"/>
            <a:ext cx="5561216" cy="779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Fund appropriately, redesign processes, adopt new tools</a:t>
            </a:r>
          </a:p>
        </p:txBody>
      </p:sp>
      <p:sp>
        <p:nvSpPr>
          <p:cNvPr id="305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7185" y="7851067"/>
            <a:ext cx="245760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7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0450" y="7822491"/>
            <a:ext cx="166112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G_2828.jpeg" descr="OIT Staff looking at a Matrix Board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155" y="-23179"/>
            <a:ext cx="13119610" cy="98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155" y="-23179"/>
            <a:ext cx="13119610" cy="9799958"/>
          </a:xfrm>
          <a:prstGeom prst="rect">
            <a:avLst/>
          </a:prstGeom>
          <a:solidFill>
            <a:srgbClr val="434343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1" name="IMPLEMENTATION PLAN"/>
          <p:cNvSpPr txBox="1">
            <a:spLocks noGrp="1"/>
          </p:cNvSpPr>
          <p:nvPr>
            <p:ph type="title" idx="4294967295"/>
          </p:nvPr>
        </p:nvSpPr>
        <p:spPr>
          <a:xfrm>
            <a:off x="1626867" y="3594397"/>
            <a:ext cx="9751066" cy="2564805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91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IMPLEMENTATION </a:t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PLAN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QUICK WINS"/>
          <p:cNvSpPr txBox="1">
            <a:spLocks noGrp="1"/>
          </p:cNvSpPr>
          <p:nvPr>
            <p:ph type="title" idx="4294967295"/>
          </p:nvPr>
        </p:nvSpPr>
        <p:spPr>
          <a:xfrm>
            <a:off x="738225" y="26671"/>
            <a:ext cx="7261150" cy="149047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91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QUICK WINS</a:t>
            </a:r>
          </a:p>
        </p:txBody>
      </p:sp>
      <p:sp>
        <p:nvSpPr>
          <p:cNvPr id="314" name="IMPLEMENTATION PLAN"/>
          <p:cNvSpPr txBox="1"/>
          <p:nvPr/>
        </p:nvSpPr>
        <p:spPr>
          <a:xfrm rot="16200000">
            <a:off x="-1349904" y="1965389"/>
            <a:ext cx="37435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IMPLEMENTATION PLAN</a:t>
            </a:r>
          </a:p>
        </p:txBody>
      </p:sp>
      <p:sp>
        <p:nvSpPr>
          <p:cNvPr id="318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79809" y="1552264"/>
            <a:ext cx="4292456" cy="8202740"/>
          </a:xfrm>
          <a:prstGeom prst="rect">
            <a:avLst/>
          </a:prstGeom>
          <a:solidFill>
            <a:srgbClr val="F6F5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19" name="Screen Shot 2019-12-12 at 9.53.35 PM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5790" y="1552264"/>
            <a:ext cx="9601434" cy="8331534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86324" y="2971507"/>
            <a:ext cx="248564" cy="1270001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1" name="IT Onboardi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5382" y="1289400"/>
            <a:ext cx="2050449" cy="1829289"/>
          </a:xfrm>
          <a:prstGeom prst="pentagon">
            <a:avLst/>
          </a:prstGeom>
          <a:solidFill>
            <a:srgbClr val="1892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endParaRPr lang="en-US" sz="1500" dirty="0"/>
          </a:p>
        </p:txBody>
      </p:sp>
      <p:sp>
        <p:nvSpPr>
          <p:cNvPr id="322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85494" y="3753277"/>
            <a:ext cx="248564" cy="2032022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3" name="Staff-Curated OIT Service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4401" y="2211044"/>
            <a:ext cx="2370751" cy="2177863"/>
          </a:xfrm>
          <a:prstGeom prst="pentagon">
            <a:avLst/>
          </a:prstGeom>
          <a:solidFill>
            <a:srgbClr val="75A6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endParaRPr dirty="0"/>
          </a:p>
        </p:txBody>
      </p:sp>
      <p:sp>
        <p:nvSpPr>
          <p:cNvPr id="324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06184" y="1465052"/>
            <a:ext cx="248564" cy="1270001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5" name="App Inventory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05158" y="395112"/>
            <a:ext cx="1650615" cy="1496782"/>
          </a:xfrm>
          <a:prstGeom prst="pentagon">
            <a:avLst/>
          </a:prstGeom>
          <a:solidFill>
            <a:srgbClr val="D8AC2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26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44222" y="6395557"/>
            <a:ext cx="248563" cy="269613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7" name="OIT  Roadmap (handout)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45149" y="4859547"/>
            <a:ext cx="2846709" cy="2615462"/>
          </a:xfrm>
          <a:prstGeom prst="pentagon">
            <a:avLst/>
          </a:prstGeom>
          <a:solidFill>
            <a:srgbClr val="1892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28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25725" y="4499131"/>
            <a:ext cx="248564" cy="2291347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9" name="Enterprise App Roadmap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4495" y="2963122"/>
            <a:ext cx="2631025" cy="2282035"/>
          </a:xfrm>
          <a:prstGeom prst="pentagon">
            <a:avLst/>
          </a:prstGeom>
          <a:solidFill>
            <a:srgbClr val="2A43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 lang="en-US" sz="2200" b="0" dirty="0">
              <a:sym typeface="Helvetica Neue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1B934-7328-C04B-92CA-9BA0A898C699}"/>
              </a:ext>
            </a:extLst>
          </p:cNvPr>
          <p:cNvSpPr txBox="1"/>
          <p:nvPr/>
        </p:nvSpPr>
        <p:spPr>
          <a:xfrm>
            <a:off x="9446805" y="5577521"/>
            <a:ext cx="244339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dirty="0"/>
              <a:t>OIT </a:t>
            </a:r>
            <a:br>
              <a:rPr lang="en-US" dirty="0"/>
            </a:br>
            <a:r>
              <a:rPr lang="en-US" dirty="0"/>
              <a:t>Roadmap</a:t>
            </a:r>
            <a:br>
              <a:rPr lang="en-US" dirty="0"/>
            </a:br>
            <a:r>
              <a:rPr lang="en-US" dirty="0"/>
              <a:t>(handout)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209386-290F-6944-BD09-3C3AF9E1907C}"/>
              </a:ext>
            </a:extLst>
          </p:cNvPr>
          <p:cNvSpPr txBox="1"/>
          <p:nvPr/>
        </p:nvSpPr>
        <p:spPr>
          <a:xfrm>
            <a:off x="1662244" y="3517207"/>
            <a:ext cx="256331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dirty="0">
                <a:sym typeface="Helvetica Neue Medium"/>
              </a:rPr>
              <a:t>Enterprise </a:t>
            </a:r>
            <a:br>
              <a:rPr lang="en-US" dirty="0">
                <a:sym typeface="Helvetica Neue Medium"/>
              </a:rPr>
            </a:br>
            <a:r>
              <a:rPr lang="en-US" dirty="0">
                <a:sym typeface="Helvetica Neue Medium"/>
              </a:rPr>
              <a:t>App</a:t>
            </a:r>
            <a:br>
              <a:rPr lang="en-US" dirty="0">
                <a:sym typeface="Helvetica Neue Medium"/>
              </a:rPr>
            </a:br>
            <a:r>
              <a:rPr lang="en-US" dirty="0">
                <a:sym typeface="Helvetica Neue Medium"/>
              </a:rPr>
              <a:t>Roadmap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89AB7-2ED0-8941-8F31-2D2C39FD1D15}"/>
              </a:ext>
            </a:extLst>
          </p:cNvPr>
          <p:cNvSpPr txBox="1"/>
          <p:nvPr/>
        </p:nvSpPr>
        <p:spPr>
          <a:xfrm>
            <a:off x="7434473" y="2892786"/>
            <a:ext cx="2550606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200" dirty="0"/>
              <a:t>Staff-Curated </a:t>
            </a:r>
            <a:br>
              <a:rPr lang="en-US" sz="2200" dirty="0"/>
            </a:br>
            <a:r>
              <a:rPr lang="en-US" sz="2200" dirty="0"/>
              <a:t>OIT 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2E96B2-2162-8C47-8087-71B788A24C8D}"/>
              </a:ext>
            </a:extLst>
          </p:cNvPr>
          <p:cNvSpPr txBox="1"/>
          <p:nvPr/>
        </p:nvSpPr>
        <p:spPr>
          <a:xfrm>
            <a:off x="4816934" y="1794661"/>
            <a:ext cx="218734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000" dirty="0"/>
              <a:t>IT </a:t>
            </a:r>
            <a:br>
              <a:rPr lang="en-US" sz="2000" dirty="0"/>
            </a:br>
            <a:r>
              <a:rPr lang="en-US" sz="2000" dirty="0"/>
              <a:t>Onboarding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1810C-0750-FB47-9D46-41E1CC9D6786}"/>
              </a:ext>
            </a:extLst>
          </p:cNvPr>
          <p:cNvSpPr txBox="1"/>
          <p:nvPr/>
        </p:nvSpPr>
        <p:spPr>
          <a:xfrm>
            <a:off x="8941816" y="724617"/>
            <a:ext cx="197729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000" dirty="0"/>
              <a:t>App</a:t>
            </a:r>
            <a:br>
              <a:rPr lang="en-US" sz="2000" dirty="0"/>
            </a:br>
            <a:r>
              <a:rPr lang="en-US" sz="2000" dirty="0"/>
              <a:t>Inventory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ommencement_170514-14.jpeg" descr="A UC Merced Seal fla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2438" y="-23180"/>
            <a:ext cx="13168394" cy="9776779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87828" y="-23179"/>
            <a:ext cx="13299173" cy="9799958"/>
          </a:xfrm>
          <a:prstGeom prst="rect">
            <a:avLst/>
          </a:prstGeom>
          <a:solidFill>
            <a:srgbClr val="434343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 sz="100"/>
          </a:p>
        </p:txBody>
      </p:sp>
      <p:sp>
        <p:nvSpPr>
          <p:cNvPr id="127" name="ADMINISTRATIVE…"/>
          <p:cNvSpPr txBox="1">
            <a:spLocks noGrp="1"/>
          </p:cNvSpPr>
          <p:nvPr>
            <p:ph type="title" idx="4294967295"/>
          </p:nvPr>
        </p:nvSpPr>
        <p:spPr>
          <a:xfrm>
            <a:off x="1417377" y="3420361"/>
            <a:ext cx="10170046" cy="291287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100">
                <a:solidFill>
                  <a:srgbClr val="FFFFFF">
                    <a:alpha val="70000"/>
                  </a:srgbClr>
                </a:solidFill>
              </a:defRPr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ADMINISTRATIVE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100">
                <a:solidFill>
                  <a:srgbClr val="FFFFFF">
                    <a:alpha val="70000"/>
                  </a:srgbClr>
                </a:solidFill>
              </a:defRPr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REVIEW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G_0506.jpe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9821" y="-10370"/>
            <a:ext cx="13304326" cy="977434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3126" y="6896771"/>
            <a:ext cx="13267632" cy="3088553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3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9821" y="-10369"/>
            <a:ext cx="13341021" cy="10216196"/>
          </a:xfrm>
          <a:prstGeom prst="rect">
            <a:avLst/>
          </a:prstGeom>
          <a:solidFill>
            <a:srgbClr val="434343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4" name="ENGAGEMENT"/>
          <p:cNvSpPr txBox="1">
            <a:spLocks noGrp="1"/>
          </p:cNvSpPr>
          <p:nvPr>
            <p:ph type="title" idx="4294967295"/>
          </p:nvPr>
        </p:nvSpPr>
        <p:spPr>
          <a:xfrm>
            <a:off x="743483" y="10630"/>
            <a:ext cx="8374089" cy="149047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>
              <a:defRPr sz="91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ENGAGEMENT</a:t>
            </a:r>
          </a:p>
        </p:txBody>
      </p:sp>
      <p:sp>
        <p:nvSpPr>
          <p:cNvPr id="335" name="IMPLEMENTATION PLAN"/>
          <p:cNvSpPr txBox="1"/>
          <p:nvPr/>
        </p:nvSpPr>
        <p:spPr>
          <a:xfrm rot="16200000">
            <a:off x="-1349904" y="1965389"/>
            <a:ext cx="37435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rPr dirty="0"/>
              <a:t>IMPLEMENTATION PLAN</a:t>
            </a:r>
          </a:p>
        </p:txBody>
      </p:sp>
      <p:sp>
        <p:nvSpPr>
          <p:cNvPr id="336" name="Yearly tech-based event showcasing services, projects, and resources"/>
          <p:cNvSpPr txBox="1"/>
          <p:nvPr/>
        </p:nvSpPr>
        <p:spPr>
          <a:xfrm>
            <a:off x="6833323" y="2480690"/>
            <a:ext cx="4847266" cy="72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 b="0"/>
            </a:lvl1pPr>
          </a:lstStyle>
          <a:p>
            <a:r>
              <a:t>Yearly tech-based event showcasing services, projects, and resources</a:t>
            </a:r>
          </a:p>
        </p:txBody>
      </p:sp>
      <p:sp>
        <p:nvSpPr>
          <p:cNvPr id="337" name="Ova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00371" y="1941973"/>
            <a:ext cx="1840384" cy="1806567"/>
          </a:xfrm>
          <a:prstGeom prst="ellipse">
            <a:avLst/>
          </a:prstGeom>
          <a:solidFill>
            <a:srgbClr val="D8AC2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8" name="Ova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00371" y="4555723"/>
            <a:ext cx="1840384" cy="1806567"/>
          </a:xfrm>
          <a:prstGeom prst="ellipse">
            <a:avLst/>
          </a:prstGeom>
          <a:solidFill>
            <a:srgbClr val="2A436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9" name="Ova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6714" y="7169473"/>
            <a:ext cx="1840383" cy="1806567"/>
          </a:xfrm>
          <a:prstGeom prst="ellipse">
            <a:avLst/>
          </a:prstGeom>
          <a:solidFill>
            <a:srgbClr val="1892B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40" name="Screen Shot 2019-12-12 at 10.28.23 PM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004" y="4925831"/>
            <a:ext cx="1051118" cy="106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Screen Shot 2019-12-12 at 10.30.55 PM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004" y="2235981"/>
            <a:ext cx="1051118" cy="1218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Screen Shot 2019-12-12 at 10.31.39 PM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288" y="7539581"/>
            <a:ext cx="1211235" cy="1066351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LISTENING EVENTS"/>
          <p:cNvSpPr txBox="1"/>
          <p:nvPr/>
        </p:nvSpPr>
        <p:spPr>
          <a:xfrm>
            <a:off x="4234055" y="4971045"/>
            <a:ext cx="30211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LISTENING EVENTS</a:t>
            </a:r>
          </a:p>
        </p:txBody>
      </p:sp>
      <p:sp>
        <p:nvSpPr>
          <p:cNvPr id="343" name="Continuing quarterly stakeholder engagement"/>
          <p:cNvSpPr txBox="1"/>
          <p:nvPr/>
        </p:nvSpPr>
        <p:spPr>
          <a:xfrm>
            <a:off x="4250097" y="5535334"/>
            <a:ext cx="6595162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 b="0"/>
            </a:lvl1pPr>
          </a:lstStyle>
          <a:p>
            <a:r>
              <a:t>Continuing quarterly stakeholder engagement</a:t>
            </a:r>
          </a:p>
        </p:txBody>
      </p:sp>
      <p:sp>
        <p:nvSpPr>
          <p:cNvPr id="345" name="WEBINARS"/>
          <p:cNvSpPr txBox="1"/>
          <p:nvPr/>
        </p:nvSpPr>
        <p:spPr>
          <a:xfrm>
            <a:off x="4209588" y="7407854"/>
            <a:ext cx="175656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WEBINARS</a:t>
            </a:r>
          </a:p>
        </p:txBody>
      </p:sp>
      <p:sp>
        <p:nvSpPr>
          <p:cNvPr id="346" name="Monthly webinars on critical topics identified through listening events and OIT planning."/>
          <p:cNvSpPr txBox="1"/>
          <p:nvPr/>
        </p:nvSpPr>
        <p:spPr>
          <a:xfrm>
            <a:off x="4221808" y="8008525"/>
            <a:ext cx="7595546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 b="0"/>
            </a:lvl1pPr>
          </a:lstStyle>
          <a:p>
            <a:r>
              <a:t>Monthly webinars on critical topics identified through listening events and OIT planning. </a:t>
            </a:r>
          </a:p>
        </p:txBody>
      </p:sp>
      <p:pic>
        <p:nvPicPr>
          <p:cNvPr id="347" name="burningtech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6394">
            <a:off x="4122947" y="2125132"/>
            <a:ext cx="2428181" cy="1806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G_0520-2.jpe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7" y="27138"/>
            <a:ext cx="12992426" cy="9810164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155" y="-23179"/>
            <a:ext cx="13087110" cy="9799957"/>
          </a:xfrm>
          <a:prstGeom prst="rect">
            <a:avLst/>
          </a:prstGeom>
          <a:solidFill>
            <a:srgbClr val="434343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1" name="Rounde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40307" y="2697309"/>
            <a:ext cx="10340764" cy="5898777"/>
          </a:xfrm>
          <a:prstGeom prst="roundRect">
            <a:avLst>
              <a:gd name="adj" fmla="val 3229"/>
            </a:avLst>
          </a:prstGeom>
          <a:solidFill>
            <a:schemeClr val="bg1">
              <a:lumMod val="85000"/>
              <a:lumOff val="15000"/>
              <a:alpha val="3958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2" name="ENGAGEMENT"/>
          <p:cNvSpPr txBox="1">
            <a:spLocks/>
          </p:cNvSpPr>
          <p:nvPr/>
        </p:nvSpPr>
        <p:spPr>
          <a:xfrm>
            <a:off x="743483" y="10630"/>
            <a:ext cx="8374089" cy="149047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>
              <a:defRPr sz="9100">
                <a:solidFill>
                  <a:srgbClr val="434343"/>
                </a:solidFill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ENGAGEMENT</a:t>
            </a:r>
            <a:endParaRPr kumimoji="0" lang="en-US" sz="91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3" name="IMPLEMENTATION PLAN"/>
          <p:cNvSpPr txBox="1"/>
          <p:nvPr/>
        </p:nvSpPr>
        <p:spPr>
          <a:xfrm rot="16200000">
            <a:off x="-1349904" y="1965389"/>
            <a:ext cx="37435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>
                <a:solidFill>
                  <a:srgbClr val="434343"/>
                </a:solidFill>
              </a:defRPr>
            </a:lvl1pPr>
          </a:lstStyle>
          <a:p>
            <a:r>
              <a:t>IMPLEMENTATION PLAN</a:t>
            </a:r>
          </a:p>
        </p:txBody>
      </p:sp>
      <p:sp>
        <p:nvSpPr>
          <p:cNvPr id="356" name="POSSIBLE WEBINAR TOPICS INCLUDE:"/>
          <p:cNvSpPr txBox="1">
            <a:spLocks noGrp="1"/>
          </p:cNvSpPr>
          <p:nvPr>
            <p:ph type="title" idx="4294967295"/>
          </p:nvPr>
        </p:nvSpPr>
        <p:spPr>
          <a:xfrm>
            <a:off x="3334056" y="2025671"/>
            <a:ext cx="5928361" cy="461059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/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POSSIBLE WEBINAR TOPICS INCLUDE:</a:t>
            </a:r>
          </a:p>
        </p:txBody>
      </p:sp>
      <p:sp>
        <p:nvSpPr>
          <p:cNvPr id="354" name="Ova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9718" y="1778626"/>
            <a:ext cx="1840383" cy="1806568"/>
          </a:xfrm>
          <a:prstGeom prst="ellipse">
            <a:avLst/>
          </a:prstGeom>
          <a:solidFill>
            <a:srgbClr val="1892B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55" name="Screen Shot 2019-12-12 at 10.31.39 PM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292" y="2148734"/>
            <a:ext cx="1211235" cy="1066351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OIT PROCESSES"/>
          <p:cNvSpPr/>
          <p:nvPr/>
        </p:nvSpPr>
        <p:spPr>
          <a:xfrm>
            <a:off x="3058556" y="3017660"/>
            <a:ext cx="2579519" cy="649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2000"/>
            </a:lvl1pPr>
          </a:lstStyle>
          <a:p>
            <a:r>
              <a:t>OIT PROCESSES</a:t>
            </a:r>
          </a:p>
        </p:txBody>
      </p:sp>
      <p:sp>
        <p:nvSpPr>
          <p:cNvPr id="361" name="Technology &amp; Change Management Technology &amp; Flexible Work…"/>
          <p:cNvSpPr/>
          <p:nvPr/>
        </p:nvSpPr>
        <p:spPr>
          <a:xfrm>
            <a:off x="3207848" y="3289431"/>
            <a:ext cx="4488405" cy="2827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Technology &amp; Change Management</a:t>
            </a:r>
            <a:br>
              <a:rPr dirty="0"/>
            </a:br>
            <a:r>
              <a:rPr dirty="0"/>
              <a:t>Technology &amp; Flexible Work</a:t>
            </a:r>
          </a:p>
          <a:p>
            <a:pPr algn="l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My Big Fat Pain Point</a:t>
            </a:r>
            <a:br>
              <a:rPr dirty="0"/>
            </a:br>
            <a:r>
              <a:rPr dirty="0"/>
              <a:t>Economics of IT</a:t>
            </a:r>
            <a:br>
              <a:rPr dirty="0"/>
            </a:br>
            <a:r>
              <a:rPr dirty="0"/>
              <a:t>Differing Perspectives on IT</a:t>
            </a:r>
            <a:br>
              <a:rPr dirty="0"/>
            </a:br>
            <a:r>
              <a:rPr dirty="0"/>
              <a:t>The Importance of Data Backups</a:t>
            </a:r>
            <a:br>
              <a:rPr dirty="0"/>
            </a:br>
            <a:r>
              <a:rPr dirty="0"/>
              <a:t>Scrum Methodologies</a:t>
            </a:r>
          </a:p>
        </p:txBody>
      </p:sp>
      <p:sp>
        <p:nvSpPr>
          <p:cNvPr id="364" name="OIT SERVICES"/>
          <p:cNvSpPr/>
          <p:nvPr/>
        </p:nvSpPr>
        <p:spPr>
          <a:xfrm>
            <a:off x="7985943" y="3013765"/>
            <a:ext cx="2579519" cy="64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2000"/>
            </a:lvl1pPr>
          </a:lstStyle>
          <a:p>
            <a:r>
              <a:t>OIT SERVICES</a:t>
            </a:r>
          </a:p>
        </p:txBody>
      </p:sp>
      <p:sp>
        <p:nvSpPr>
          <p:cNvPr id="357" name="Product Showcase - Box…"/>
          <p:cNvSpPr/>
          <p:nvPr/>
        </p:nvSpPr>
        <p:spPr>
          <a:xfrm>
            <a:off x="8135235" y="3579146"/>
            <a:ext cx="3826916" cy="1798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Product Showcase </a:t>
            </a:r>
            <a:r>
              <a:rPr lang="en-US" dirty="0"/>
              <a:t>–</a:t>
            </a:r>
            <a:r>
              <a:rPr dirty="0"/>
              <a:t> Box</a:t>
            </a:r>
            <a:r>
              <a:rPr lang="en-US" dirty="0"/>
              <a:t>, Zoom</a:t>
            </a:r>
            <a:endParaRPr dirty="0"/>
          </a:p>
          <a:p>
            <a:pPr algn="l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IT Basics at UC Merced </a:t>
            </a:r>
          </a:p>
          <a:p>
            <a:pPr algn="l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A Day in the Life in OIT</a:t>
            </a:r>
          </a:p>
          <a:p>
            <a:pPr algn="l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New Service Demo - VPN</a:t>
            </a:r>
          </a:p>
          <a:p>
            <a:pPr algn="l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Identity Management &amp; 2FA</a:t>
            </a:r>
          </a:p>
        </p:txBody>
      </p:sp>
      <p:sp>
        <p:nvSpPr>
          <p:cNvPr id="363" name="EMERGING TECHNOLOGIES"/>
          <p:cNvSpPr/>
          <p:nvPr/>
        </p:nvSpPr>
        <p:spPr>
          <a:xfrm>
            <a:off x="3077766" y="6273307"/>
            <a:ext cx="4171547" cy="64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2000"/>
            </a:lvl1pPr>
          </a:lstStyle>
          <a:p>
            <a:r>
              <a:t>EMERGING TECHNOLOGIES</a:t>
            </a:r>
          </a:p>
        </p:txBody>
      </p:sp>
      <p:sp>
        <p:nvSpPr>
          <p:cNvPr id="362" name="Wearables &amp; Sensors SQL…"/>
          <p:cNvSpPr/>
          <p:nvPr/>
        </p:nvSpPr>
        <p:spPr>
          <a:xfrm>
            <a:off x="3284034" y="6473063"/>
            <a:ext cx="4336033" cy="1806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Wearables &amp; Sensors</a:t>
            </a:r>
            <a:br>
              <a:rPr dirty="0"/>
            </a:br>
            <a:r>
              <a:rPr lang="en-US" sz="2000" b="0" dirty="0">
                <a:sym typeface="Helvetica Neue Medium"/>
              </a:rPr>
              <a:t>Virtual Agents</a:t>
            </a:r>
          </a:p>
          <a:p>
            <a:pPr algn="l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Emerging Research Technologies</a:t>
            </a:r>
          </a:p>
        </p:txBody>
      </p:sp>
      <p:sp>
        <p:nvSpPr>
          <p:cNvPr id="360" name="GENERAL IT TOPICS"/>
          <p:cNvSpPr/>
          <p:nvPr/>
        </p:nvSpPr>
        <p:spPr>
          <a:xfrm>
            <a:off x="7839515" y="5569282"/>
            <a:ext cx="2872375" cy="64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r>
              <a:t>GENERAL IT TOPICS</a:t>
            </a:r>
          </a:p>
        </p:txBody>
      </p:sp>
      <p:sp>
        <p:nvSpPr>
          <p:cNvPr id="359" name="How We Manage an Incident…"/>
          <p:cNvSpPr/>
          <p:nvPr/>
        </p:nvSpPr>
        <p:spPr>
          <a:xfrm>
            <a:off x="8154089" y="5765353"/>
            <a:ext cx="4171548" cy="245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How We Manage an Incident</a:t>
            </a:r>
          </a:p>
          <a:p>
            <a:pPr algn="l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How Networks Work</a:t>
            </a:r>
            <a:br>
              <a:rPr dirty="0"/>
            </a:br>
            <a:r>
              <a:rPr dirty="0"/>
              <a:t>Service Transition</a:t>
            </a:r>
            <a:br>
              <a:rPr dirty="0"/>
            </a:br>
            <a:r>
              <a:rPr dirty="0"/>
              <a:t>Anatomy of a Project</a:t>
            </a:r>
            <a:br>
              <a:rPr dirty="0"/>
            </a:br>
            <a:r>
              <a:rPr lang="en-US" dirty="0"/>
              <a:t>Cloud Computing</a:t>
            </a:r>
            <a:endParaRPr dirty="0"/>
          </a:p>
        </p:txBody>
      </p:sp>
      <p:sp>
        <p:nvSpPr>
          <p:cNvPr id="367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25336" y="3523228"/>
            <a:ext cx="203097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8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25336" y="6794605"/>
            <a:ext cx="356139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9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8598" y="3523228"/>
            <a:ext cx="1738967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0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8598" y="6099075"/>
            <a:ext cx="245420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2020_site_1780723-13.jpe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4813" y="-23179"/>
            <a:ext cx="13775961" cy="9776779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84814" y="-23179"/>
            <a:ext cx="13775961" cy="9799958"/>
          </a:xfrm>
          <a:prstGeom prst="rect">
            <a:avLst/>
          </a:prstGeom>
          <a:solidFill>
            <a:srgbClr val="434343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4" name="CURRENT STATE"/>
          <p:cNvSpPr txBox="1">
            <a:spLocks noGrp="1"/>
          </p:cNvSpPr>
          <p:nvPr>
            <p:ph type="title" idx="4294967295"/>
          </p:nvPr>
        </p:nvSpPr>
        <p:spPr>
          <a:xfrm>
            <a:off x="743483" y="10630"/>
            <a:ext cx="9618778" cy="149047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>
              <a:defRPr sz="91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CURRENT STATE</a:t>
            </a:r>
          </a:p>
        </p:txBody>
      </p:sp>
      <p:sp>
        <p:nvSpPr>
          <p:cNvPr id="375" name="IMPLEMENTATION PLAN"/>
          <p:cNvSpPr txBox="1"/>
          <p:nvPr/>
        </p:nvSpPr>
        <p:spPr>
          <a:xfrm rot="16200000">
            <a:off x="-1349904" y="1965389"/>
            <a:ext cx="37435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IMPLEMENTATION PLAN</a:t>
            </a:r>
          </a:p>
        </p:txBody>
      </p:sp>
      <p:sp>
        <p:nvSpPr>
          <p:cNvPr id="376" name="OIT Goals Strategy"/>
          <p:cNvSpPr/>
          <p:nvPr/>
        </p:nvSpPr>
        <p:spPr>
          <a:xfrm>
            <a:off x="7469423" y="2295943"/>
            <a:ext cx="4135636" cy="1054468"/>
          </a:xfrm>
          <a:prstGeom prst="roundRect">
            <a:avLst>
              <a:gd name="adj" fmla="val 19651"/>
            </a:avLst>
          </a:prstGeom>
          <a:solidFill>
            <a:srgbClr val="2A43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700"/>
            </a:lvl1pPr>
          </a:lstStyle>
          <a:p>
            <a:r>
              <a:rPr sz="2400" dirty="0"/>
              <a:t>OIT Goals Strategy</a:t>
            </a:r>
          </a:p>
        </p:txBody>
      </p:sp>
      <p:sp>
        <p:nvSpPr>
          <p:cNvPr id="382" name="1"/>
          <p:cNvSpPr txBox="1"/>
          <p:nvPr/>
        </p:nvSpPr>
        <p:spPr>
          <a:xfrm>
            <a:off x="1511104" y="2633600"/>
            <a:ext cx="643891" cy="1229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r>
              <a:t>1</a:t>
            </a:r>
          </a:p>
        </p:txBody>
      </p:sp>
      <p:sp>
        <p:nvSpPr>
          <p:cNvPr id="380" name="OIT will design, deliver, and refine training and support solutions that enable self-service, leverage the OIT knowledge base, and improve the UC Merced OIT technology experience for faculty, staff and students."/>
          <p:cNvSpPr txBox="1"/>
          <p:nvPr/>
        </p:nvSpPr>
        <p:spPr>
          <a:xfrm>
            <a:off x="2273870" y="2240611"/>
            <a:ext cx="4135637" cy="2228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sz="2000" b="0"/>
            </a:lvl1pPr>
          </a:lstStyle>
          <a:p>
            <a:r>
              <a:t>OIT will design, deliver, and refine training and support solutions that enable self-service, leverage the OIT knowledge base, and improve the UC Merced OIT technology experience for faculty, staff and students.</a:t>
            </a:r>
          </a:p>
        </p:txBody>
      </p:sp>
      <p:sp>
        <p:nvSpPr>
          <p:cNvPr id="383" name="2"/>
          <p:cNvSpPr txBox="1"/>
          <p:nvPr/>
        </p:nvSpPr>
        <p:spPr>
          <a:xfrm>
            <a:off x="1511104" y="4861344"/>
            <a:ext cx="643891" cy="1229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r>
              <a:t>2</a:t>
            </a:r>
          </a:p>
        </p:txBody>
      </p:sp>
      <p:sp>
        <p:nvSpPr>
          <p:cNvPr id="381" name="OIT will develop and track key performance indicators (KPIs) that demonstrate continuous improvement across divisions."/>
          <p:cNvSpPr txBox="1"/>
          <p:nvPr/>
        </p:nvSpPr>
        <p:spPr>
          <a:xfrm>
            <a:off x="2273870" y="4819336"/>
            <a:ext cx="4135637" cy="1313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sz="2000" b="0"/>
            </a:lvl1pPr>
          </a:lstStyle>
          <a:p>
            <a:r>
              <a:t>OIT will develop and track key performance indicators (KPIs) that demonstrate continuous improvement across divisions.</a:t>
            </a:r>
          </a:p>
        </p:txBody>
      </p:sp>
      <p:sp>
        <p:nvSpPr>
          <p:cNvPr id="385" name="3"/>
          <p:cNvSpPr txBox="1"/>
          <p:nvPr/>
        </p:nvSpPr>
        <p:spPr>
          <a:xfrm>
            <a:off x="1511104" y="7135269"/>
            <a:ext cx="643891" cy="1229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/>
            </a:lvl1pPr>
          </a:lstStyle>
          <a:p>
            <a:r>
              <a:t>3</a:t>
            </a:r>
          </a:p>
        </p:txBody>
      </p:sp>
      <p:sp>
        <p:nvSpPr>
          <p:cNvPr id="384" name="OIT will define and publish standards for infrastructure, applications, data, business operations, financial planning, &amp; communications for use in developing technical roadmaps, project management best practices and service transition and delivery."/>
          <p:cNvSpPr txBox="1"/>
          <p:nvPr/>
        </p:nvSpPr>
        <p:spPr>
          <a:xfrm>
            <a:off x="2273870" y="6483660"/>
            <a:ext cx="4135637" cy="2532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sz="2000" b="0"/>
            </a:lvl1pPr>
          </a:lstStyle>
          <a:p>
            <a:r>
              <a:t>OIT will define and publish standards for infrastructure, applications, data, business operations, financial planning, &amp; communications for use in developing technical roadmaps, project management best practices and service transition and delivery.</a:t>
            </a:r>
          </a:p>
        </p:txBody>
      </p:sp>
      <p:sp>
        <p:nvSpPr>
          <p:cNvPr id="379" name="Projects">
            <a:hlinkClick r:id="rId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9423" y="4247001"/>
            <a:ext cx="4135636" cy="1054468"/>
          </a:xfrm>
          <a:prstGeom prst="roundRect">
            <a:avLst>
              <a:gd name="adj" fmla="val 19651"/>
            </a:avLst>
          </a:prstGeom>
          <a:solidFill>
            <a:srgbClr val="D8AC2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700"/>
            </a:lvl1pPr>
          </a:lstStyle>
          <a:p>
            <a:r>
              <a:rPr sz="2400" dirty="0">
                <a:solidFill>
                  <a:srgbClr val="5B5B5B"/>
                </a:solidFill>
              </a:rPr>
              <a:t>Projects</a:t>
            </a:r>
          </a:p>
        </p:txBody>
      </p:sp>
      <p:sp>
        <p:nvSpPr>
          <p:cNvPr id="378" name="IT Websit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06467" y="6295534"/>
            <a:ext cx="4135636" cy="1054468"/>
          </a:xfrm>
          <a:prstGeom prst="roundRect">
            <a:avLst>
              <a:gd name="adj" fmla="val 19651"/>
            </a:avLst>
          </a:prstGeom>
          <a:solidFill>
            <a:srgbClr val="6C6C6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700"/>
            </a:lvl1pPr>
          </a:lstStyle>
          <a:p>
            <a:r>
              <a:rPr sz="2400" dirty="0"/>
              <a:t>IT Website</a:t>
            </a:r>
          </a:p>
        </p:txBody>
      </p:sp>
      <p:sp>
        <p:nvSpPr>
          <p:cNvPr id="377" name="Change Management &amp; Lean Six Sigma Investment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06467" y="8046715"/>
            <a:ext cx="4135636" cy="1054469"/>
          </a:xfrm>
          <a:prstGeom prst="roundRect">
            <a:avLst>
              <a:gd name="adj" fmla="val 19651"/>
            </a:avLst>
          </a:prstGeom>
          <a:solidFill>
            <a:srgbClr val="1892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700"/>
            </a:lvl1pPr>
          </a:lstStyle>
          <a:p>
            <a:r>
              <a:rPr sz="2400" dirty="0"/>
              <a:t>Change Management &amp; Lean Six Sigma Investments</a:t>
            </a:r>
          </a:p>
        </p:txBody>
      </p:sp>
      <p:sp>
        <p:nvSpPr>
          <p:cNvPr id="386" name="Rounde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2697" y="1940926"/>
            <a:ext cx="5496432" cy="7360134"/>
          </a:xfrm>
          <a:prstGeom prst="roundRect">
            <a:avLst>
              <a:gd name="adj" fmla="val 15000"/>
            </a:avLst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7" name="Arrow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528382" y="2057778"/>
            <a:ext cx="698211" cy="1530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08" extrusionOk="0">
                <a:moveTo>
                  <a:pt x="6851" y="2"/>
                </a:moveTo>
                <a:cubicBezTo>
                  <a:pt x="6743" y="16"/>
                  <a:pt x="6673" y="93"/>
                  <a:pt x="6673" y="230"/>
                </a:cubicBezTo>
                <a:lnTo>
                  <a:pt x="6673" y="2728"/>
                </a:lnTo>
                <a:cubicBezTo>
                  <a:pt x="6673" y="2997"/>
                  <a:pt x="6187" y="3225"/>
                  <a:pt x="5582" y="3225"/>
                </a:cubicBezTo>
                <a:lnTo>
                  <a:pt x="1091" y="3225"/>
                </a:lnTo>
                <a:cubicBezTo>
                  <a:pt x="497" y="3225"/>
                  <a:pt x="0" y="3446"/>
                  <a:pt x="0" y="3721"/>
                </a:cubicBezTo>
                <a:lnTo>
                  <a:pt x="0" y="10753"/>
                </a:lnTo>
                <a:lnTo>
                  <a:pt x="0" y="17783"/>
                </a:lnTo>
                <a:cubicBezTo>
                  <a:pt x="0" y="18053"/>
                  <a:pt x="485" y="18281"/>
                  <a:pt x="1091" y="18281"/>
                </a:cubicBezTo>
                <a:lnTo>
                  <a:pt x="5582" y="18281"/>
                </a:lnTo>
                <a:cubicBezTo>
                  <a:pt x="6175" y="18281"/>
                  <a:pt x="6673" y="18501"/>
                  <a:pt x="6673" y="18777"/>
                </a:cubicBezTo>
                <a:lnTo>
                  <a:pt x="6673" y="21276"/>
                </a:lnTo>
                <a:cubicBezTo>
                  <a:pt x="6673" y="21551"/>
                  <a:pt x="6934" y="21589"/>
                  <a:pt x="7267" y="21352"/>
                </a:cubicBezTo>
                <a:lnTo>
                  <a:pt x="21351" y="11180"/>
                </a:lnTo>
                <a:cubicBezTo>
                  <a:pt x="21517" y="11061"/>
                  <a:pt x="21588" y="10909"/>
                  <a:pt x="21588" y="10753"/>
                </a:cubicBezTo>
                <a:cubicBezTo>
                  <a:pt x="21600" y="10602"/>
                  <a:pt x="21517" y="10445"/>
                  <a:pt x="21351" y="10326"/>
                </a:cubicBezTo>
                <a:lnTo>
                  <a:pt x="7267" y="154"/>
                </a:lnTo>
                <a:cubicBezTo>
                  <a:pt x="7106" y="38"/>
                  <a:pt x="6959" y="-11"/>
                  <a:pt x="6851" y="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8" name="Arrow 1">
            <a:hlinkClick r:id="rId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61415" y="4008835"/>
            <a:ext cx="698212" cy="153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08" extrusionOk="0">
                <a:moveTo>
                  <a:pt x="6851" y="2"/>
                </a:moveTo>
                <a:cubicBezTo>
                  <a:pt x="6743" y="16"/>
                  <a:pt x="6673" y="93"/>
                  <a:pt x="6673" y="230"/>
                </a:cubicBezTo>
                <a:lnTo>
                  <a:pt x="6673" y="2728"/>
                </a:lnTo>
                <a:cubicBezTo>
                  <a:pt x="6673" y="2997"/>
                  <a:pt x="6187" y="3225"/>
                  <a:pt x="5582" y="3225"/>
                </a:cubicBezTo>
                <a:lnTo>
                  <a:pt x="1091" y="3225"/>
                </a:lnTo>
                <a:cubicBezTo>
                  <a:pt x="497" y="3225"/>
                  <a:pt x="0" y="3446"/>
                  <a:pt x="0" y="3721"/>
                </a:cubicBezTo>
                <a:lnTo>
                  <a:pt x="0" y="10753"/>
                </a:lnTo>
                <a:lnTo>
                  <a:pt x="0" y="17783"/>
                </a:lnTo>
                <a:cubicBezTo>
                  <a:pt x="0" y="18053"/>
                  <a:pt x="485" y="18281"/>
                  <a:pt x="1091" y="18281"/>
                </a:cubicBezTo>
                <a:lnTo>
                  <a:pt x="5582" y="18281"/>
                </a:lnTo>
                <a:cubicBezTo>
                  <a:pt x="6175" y="18281"/>
                  <a:pt x="6673" y="18501"/>
                  <a:pt x="6673" y="18777"/>
                </a:cubicBezTo>
                <a:lnTo>
                  <a:pt x="6673" y="21276"/>
                </a:lnTo>
                <a:cubicBezTo>
                  <a:pt x="6673" y="21551"/>
                  <a:pt x="6934" y="21589"/>
                  <a:pt x="7267" y="21352"/>
                </a:cubicBezTo>
                <a:lnTo>
                  <a:pt x="21351" y="11180"/>
                </a:lnTo>
                <a:cubicBezTo>
                  <a:pt x="21517" y="11061"/>
                  <a:pt x="21588" y="10909"/>
                  <a:pt x="21588" y="10753"/>
                </a:cubicBezTo>
                <a:cubicBezTo>
                  <a:pt x="21600" y="10602"/>
                  <a:pt x="21517" y="10445"/>
                  <a:pt x="21351" y="10326"/>
                </a:cubicBezTo>
                <a:lnTo>
                  <a:pt x="7267" y="154"/>
                </a:lnTo>
                <a:cubicBezTo>
                  <a:pt x="7106" y="38"/>
                  <a:pt x="6959" y="-11"/>
                  <a:pt x="6851" y="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G_9224.jp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154" y="-23179"/>
            <a:ext cx="13087110" cy="9882739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155" y="-23179"/>
            <a:ext cx="13087110" cy="9799958"/>
          </a:xfrm>
          <a:prstGeom prst="rect">
            <a:avLst/>
          </a:prstGeom>
          <a:solidFill>
            <a:srgbClr val="434343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3" name="IMPLEMENTATION PLAN"/>
          <p:cNvSpPr txBox="1"/>
          <p:nvPr/>
        </p:nvSpPr>
        <p:spPr>
          <a:xfrm rot="16200000">
            <a:off x="-1349904" y="1965389"/>
            <a:ext cx="37435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IMPLEMENTATION PLAN</a:t>
            </a:r>
          </a:p>
        </p:txBody>
      </p:sp>
      <p:sp>
        <p:nvSpPr>
          <p:cNvPr id="392" name="MOVING FORWARD"/>
          <p:cNvSpPr txBox="1">
            <a:spLocks noGrp="1"/>
          </p:cNvSpPr>
          <p:nvPr>
            <p:ph type="title" idx="4294967295"/>
          </p:nvPr>
        </p:nvSpPr>
        <p:spPr>
          <a:xfrm>
            <a:off x="743483" y="10630"/>
            <a:ext cx="11129278" cy="149047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>
              <a:defRPr sz="91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MOVING FORWARD</a:t>
            </a:r>
          </a:p>
        </p:txBody>
      </p:sp>
      <p:sp>
        <p:nvSpPr>
          <p:cNvPr id="397" name="Partnership  with Campus Units"/>
          <p:cNvSpPr/>
          <p:nvPr/>
        </p:nvSpPr>
        <p:spPr>
          <a:xfrm>
            <a:off x="1536481" y="2880294"/>
            <a:ext cx="4874751" cy="1326387"/>
          </a:xfrm>
          <a:prstGeom prst="roundRect">
            <a:avLst>
              <a:gd name="adj" fmla="val 15622"/>
            </a:avLst>
          </a:prstGeom>
          <a:solidFill>
            <a:srgbClr val="2A43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/>
            </a:pPr>
            <a:r>
              <a:t>Partnership </a:t>
            </a:r>
            <a:br/>
            <a:r>
              <a:t>with Campus Units</a:t>
            </a:r>
          </a:p>
        </p:txBody>
      </p:sp>
      <p:sp>
        <p:nvSpPr>
          <p:cNvPr id="398" name="Faculty Advisory Committee  (Academic Senate)"/>
          <p:cNvSpPr/>
          <p:nvPr/>
        </p:nvSpPr>
        <p:spPr>
          <a:xfrm>
            <a:off x="1543726" y="4546319"/>
            <a:ext cx="4874751" cy="1326386"/>
          </a:xfrm>
          <a:prstGeom prst="roundRect">
            <a:avLst>
              <a:gd name="adj" fmla="val 15622"/>
            </a:avLst>
          </a:prstGeom>
          <a:solidFill>
            <a:srgbClr val="D8AC2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/>
            </a:pPr>
            <a:r>
              <a:rPr dirty="0">
                <a:solidFill>
                  <a:srgbClr val="5B5B5B"/>
                </a:solidFill>
              </a:rPr>
              <a:t>Faculty Advisory Committee </a:t>
            </a:r>
            <a:br>
              <a:rPr dirty="0">
                <a:solidFill>
                  <a:srgbClr val="5B5B5B"/>
                </a:solidFill>
              </a:rPr>
            </a:br>
            <a:r>
              <a:rPr dirty="0">
                <a:solidFill>
                  <a:srgbClr val="5B5B5B"/>
                </a:solidFill>
              </a:rPr>
              <a:t>(Academic Senate)</a:t>
            </a:r>
          </a:p>
        </p:txBody>
      </p:sp>
      <p:sp>
        <p:nvSpPr>
          <p:cNvPr id="394" name="Joint Council Updates"/>
          <p:cNvSpPr/>
          <p:nvPr/>
        </p:nvSpPr>
        <p:spPr>
          <a:xfrm>
            <a:off x="6781940" y="2880294"/>
            <a:ext cx="4874751" cy="1326387"/>
          </a:xfrm>
          <a:prstGeom prst="roundRect">
            <a:avLst>
              <a:gd name="adj" fmla="val 15622"/>
            </a:avLst>
          </a:prstGeom>
          <a:solidFill>
            <a:srgbClr val="4590A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t>Joint Council Updates</a:t>
            </a:r>
          </a:p>
        </p:txBody>
      </p:sp>
      <p:sp>
        <p:nvSpPr>
          <p:cNvPr id="396" name="IT Global Funding Model"/>
          <p:cNvSpPr/>
          <p:nvPr/>
        </p:nvSpPr>
        <p:spPr>
          <a:xfrm>
            <a:off x="6789185" y="4546319"/>
            <a:ext cx="4874751" cy="1326386"/>
          </a:xfrm>
          <a:prstGeom prst="roundRect">
            <a:avLst>
              <a:gd name="adj" fmla="val 15622"/>
            </a:avLst>
          </a:prstGeom>
          <a:solidFill>
            <a:srgbClr val="3042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t>IT Global Funding Model</a:t>
            </a:r>
          </a:p>
        </p:txBody>
      </p:sp>
      <p:sp>
        <p:nvSpPr>
          <p:cNvPr id="395" name="Student Input"/>
          <p:cNvSpPr/>
          <p:nvPr/>
        </p:nvSpPr>
        <p:spPr>
          <a:xfrm>
            <a:off x="1536481" y="6270304"/>
            <a:ext cx="4874752" cy="1326386"/>
          </a:xfrm>
          <a:prstGeom prst="roundRect">
            <a:avLst>
              <a:gd name="adj" fmla="val 15622"/>
            </a:avLst>
          </a:prstGeom>
          <a:solidFill>
            <a:srgbClr val="1892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t>Student Input</a:t>
            </a:r>
          </a:p>
        </p:txBody>
      </p:sp>
      <p:sp>
        <p:nvSpPr>
          <p:cNvPr id="399" name="Campus Integrated  Planning Process Run | Grow | Transform"/>
          <p:cNvSpPr/>
          <p:nvPr/>
        </p:nvSpPr>
        <p:spPr>
          <a:xfrm>
            <a:off x="6796430" y="6270304"/>
            <a:ext cx="4874751" cy="1326386"/>
          </a:xfrm>
          <a:prstGeom prst="roundRect">
            <a:avLst>
              <a:gd name="adj" fmla="val 15622"/>
            </a:avLst>
          </a:prstGeom>
          <a:solidFill>
            <a:srgbClr val="D9AC2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/>
            </a:pPr>
            <a:r>
              <a:rPr dirty="0">
                <a:solidFill>
                  <a:srgbClr val="5B5B5B"/>
                </a:solidFill>
              </a:rPr>
              <a:t>Campus Integrated </a:t>
            </a:r>
            <a:br>
              <a:rPr dirty="0">
                <a:solidFill>
                  <a:srgbClr val="5B5B5B"/>
                </a:solidFill>
              </a:rPr>
            </a:br>
            <a:r>
              <a:rPr dirty="0">
                <a:solidFill>
                  <a:srgbClr val="5B5B5B"/>
                </a:solidFill>
              </a:rPr>
              <a:t>Planning Process</a:t>
            </a:r>
            <a:br>
              <a:rPr dirty="0">
                <a:solidFill>
                  <a:srgbClr val="5B5B5B"/>
                </a:solidFill>
              </a:rPr>
            </a:br>
            <a:r>
              <a:rPr dirty="0">
                <a:solidFill>
                  <a:srgbClr val="5B5B5B"/>
                </a:solidFill>
              </a:rPr>
              <a:t>Run | Grow | Transform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D0171-06AD-13EA-C8E6-200A5A95DF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500" y="-2159000"/>
            <a:ext cx="11099800" cy="2159000"/>
          </a:xfrm>
        </p:spPr>
        <p:txBody>
          <a:bodyPr lIns="50800" tIns="50800" rIns="50800" bIns="50800" anchor="b">
            <a:normAutofit/>
          </a:bodyPr>
          <a:lstStyle/>
          <a:p>
            <a:r>
              <a:rPr lang="en-US" dirty="0"/>
              <a:t>Thank You For Reading</a:t>
            </a:r>
          </a:p>
        </p:txBody>
      </p:sp>
      <p:pic>
        <p:nvPicPr>
          <p:cNvPr id="401" name="OIT-Logo-White.png" descr="UC Merced's Office of Information Technolog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547" y="4508362"/>
            <a:ext cx="2889706" cy="736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MELINE"/>
          <p:cNvSpPr txBox="1">
            <a:spLocks noGrp="1"/>
          </p:cNvSpPr>
          <p:nvPr>
            <p:ph type="title" idx="4294967295"/>
          </p:nvPr>
        </p:nvSpPr>
        <p:spPr>
          <a:xfrm>
            <a:off x="870097" y="53439"/>
            <a:ext cx="5590008" cy="149047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91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TIMELINE</a:t>
            </a:r>
          </a:p>
        </p:txBody>
      </p:sp>
      <p:pic>
        <p:nvPicPr>
          <p:cNvPr id="130" name="Screen Shot 2019-12-12 at 8.59.14 PM.png" descr="UC Merced's Admin Review Timeline&#10;&#10;July - Oct 2018&#10;OIT completes self-study portion of the admin review.&#10;&#10;February 2019&#10;Admin review team conducts site visits.&#10;&#10;March 2019&#10;Final admin review report delivered with recommendations&#10;&#10;April - July 2019&#10;End of semester commencement &amp; summer break&#10;&#10;Aug - Sept 2019&#10;OIT planning for stakeholder engagement via listenting tour&#10;&#10;October 2019&#10;OIT conducts 13 listening tour sessions by invitation&#10;&#10;October 2019&#10;OIT all-staff brainstorming session&#10;&#10;December 2019&#10;Present findings to UC Merced leadership council&#10;&#10;January 2020&#10;Implementation begi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311" y="1884895"/>
            <a:ext cx="13915254" cy="6758567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ADMINISTRATIVE REVIEW"/>
          <p:cNvSpPr txBox="1"/>
          <p:nvPr/>
        </p:nvSpPr>
        <p:spPr>
          <a:xfrm rot="16200000">
            <a:off x="-1301288" y="2087512"/>
            <a:ext cx="395112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ADMINISTRATIVE REVIEW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02Buildings_20131105.jpeg" descr="UC Merced's Social Sciences and Management building silo.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570" y="-23180"/>
            <a:ext cx="13074371" cy="9776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9569" y="-23179"/>
            <a:ext cx="13074370" cy="9799958"/>
          </a:xfrm>
          <a:prstGeom prst="rect">
            <a:avLst/>
          </a:prstGeom>
          <a:solidFill>
            <a:srgbClr val="434343">
              <a:alpha val="899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5" name="RECOMMENDATIONS"/>
          <p:cNvSpPr txBox="1">
            <a:spLocks noGrp="1"/>
          </p:cNvSpPr>
          <p:nvPr>
            <p:ph type="title" idx="4294967295"/>
          </p:nvPr>
        </p:nvSpPr>
        <p:spPr>
          <a:xfrm>
            <a:off x="644524" y="146021"/>
            <a:ext cx="11715751" cy="1428451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87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RECOMMENDATIONS</a:t>
            </a:r>
          </a:p>
        </p:txBody>
      </p:sp>
      <p:sp>
        <p:nvSpPr>
          <p:cNvPr id="136" name="ADMINISTRATIVE REVIEW"/>
          <p:cNvSpPr txBox="1"/>
          <p:nvPr/>
        </p:nvSpPr>
        <p:spPr>
          <a:xfrm rot="16200000">
            <a:off x="-1542588" y="2138312"/>
            <a:ext cx="395112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ADMINISTRATIVE REVIEW</a:t>
            </a:r>
          </a:p>
        </p:txBody>
      </p:sp>
      <p:sp>
        <p:nvSpPr>
          <p:cNvPr id="137" name="Rounde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9412" y="2191024"/>
            <a:ext cx="5438081" cy="2878872"/>
          </a:xfrm>
          <a:prstGeom prst="roundRect">
            <a:avLst>
              <a:gd name="adj" fmla="val 6617"/>
            </a:avLst>
          </a:prstGeom>
          <a:solidFill>
            <a:srgbClr val="4590B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8" name="ENGAGEMENT IN STRATEGIC PLANNING"/>
          <p:cNvSpPr/>
          <p:nvPr/>
        </p:nvSpPr>
        <p:spPr>
          <a:xfrm>
            <a:off x="1009412" y="2354867"/>
            <a:ext cx="5438081" cy="371480"/>
          </a:xfrm>
          <a:prstGeom prst="rect">
            <a:avLst/>
          </a:prstGeom>
          <a:solidFill>
            <a:srgbClr val="1892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ENGAGEMENT IN STRATEGIC PLANNING</a:t>
            </a:r>
          </a:p>
        </p:txBody>
      </p:sp>
      <p:sp>
        <p:nvSpPr>
          <p:cNvPr id="139" name="Increase engagement of…"/>
          <p:cNvSpPr/>
          <p:nvPr/>
        </p:nvSpPr>
        <p:spPr>
          <a:xfrm>
            <a:off x="1039906" y="2832238"/>
            <a:ext cx="5377093" cy="2212578"/>
          </a:xfrm>
          <a:prstGeom prst="roundRect">
            <a:avLst>
              <a:gd name="adj" fmla="val 11868"/>
            </a:avLst>
          </a:prstGeom>
          <a:solidFill>
            <a:srgbClr val="FFFFFF"/>
          </a:solidFill>
          <a:ln w="25400">
            <a:solidFill>
              <a:srgbClr val="4590B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Increase engagement of </a:t>
            </a:r>
          </a:p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OIT leadership in strategic planning </a:t>
            </a:r>
          </a:p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for the University, initiating their involvement early and often on </a:t>
            </a:r>
          </a:p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campus planning and growth efforts.</a:t>
            </a:r>
          </a:p>
        </p:txBody>
      </p:sp>
      <p:sp>
        <p:nvSpPr>
          <p:cNvPr id="140" name="Rounde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0755" y="2191024"/>
            <a:ext cx="5438082" cy="2878872"/>
          </a:xfrm>
          <a:prstGeom prst="roundRect">
            <a:avLst>
              <a:gd name="adj" fmla="val 6617"/>
            </a:avLst>
          </a:prstGeom>
          <a:solidFill>
            <a:srgbClr val="D1AD4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EQUIPMENT REVIEW &amp; REFRESH"/>
          <p:cNvSpPr/>
          <p:nvPr/>
        </p:nvSpPr>
        <p:spPr>
          <a:xfrm>
            <a:off x="7010755" y="2354867"/>
            <a:ext cx="5438082" cy="371480"/>
          </a:xfrm>
          <a:prstGeom prst="rect">
            <a:avLst/>
          </a:prstGeom>
          <a:solidFill>
            <a:srgbClr val="D1AD4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>
                <a:solidFill>
                  <a:srgbClr val="5A5A5A"/>
                </a:solidFill>
              </a:rPr>
              <a:t>EQUIPMENT REVIEW &amp; REFRESH</a:t>
            </a:r>
          </a:p>
        </p:txBody>
      </p:sp>
      <p:sp>
        <p:nvSpPr>
          <p:cNvPr id="142" name="Create critical…"/>
          <p:cNvSpPr/>
          <p:nvPr/>
        </p:nvSpPr>
        <p:spPr>
          <a:xfrm>
            <a:off x="7041250" y="2832238"/>
            <a:ext cx="5377092" cy="2212578"/>
          </a:xfrm>
          <a:prstGeom prst="roundRect">
            <a:avLst>
              <a:gd name="adj" fmla="val 11868"/>
            </a:avLst>
          </a:prstGeom>
          <a:solidFill>
            <a:srgbClr val="FFFFFF"/>
          </a:solidFill>
          <a:ln w="25400">
            <a:solidFill>
              <a:srgbClr val="D1AD4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Create critical </a:t>
            </a:r>
          </a:p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equipment review and refresh cycles </a:t>
            </a:r>
          </a:p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and fund appropriately.</a:t>
            </a:r>
          </a:p>
        </p:txBody>
      </p:sp>
      <p:sp>
        <p:nvSpPr>
          <p:cNvPr id="143" name="Rounde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9412" y="5613039"/>
            <a:ext cx="5438081" cy="2878871"/>
          </a:xfrm>
          <a:prstGeom prst="roundRect">
            <a:avLst>
              <a:gd name="adj" fmla="val 6617"/>
            </a:avLst>
          </a:prstGeom>
          <a:solidFill>
            <a:srgbClr val="6C6C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4" name="DEEPER PENETRATION INTO UNIT OPS"/>
          <p:cNvSpPr/>
          <p:nvPr/>
        </p:nvSpPr>
        <p:spPr>
          <a:xfrm>
            <a:off x="1009412" y="5776881"/>
            <a:ext cx="5438081" cy="371481"/>
          </a:xfrm>
          <a:prstGeom prst="rect">
            <a:avLst/>
          </a:prstGeom>
          <a:solidFill>
            <a:srgbClr val="6C6C6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DEEPER PENETRATION INTO UNIT OPS</a:t>
            </a:r>
          </a:p>
        </p:txBody>
      </p:sp>
      <p:sp>
        <p:nvSpPr>
          <p:cNvPr id="145" name="Identify methods and strategies that…"/>
          <p:cNvSpPr/>
          <p:nvPr/>
        </p:nvSpPr>
        <p:spPr>
          <a:xfrm>
            <a:off x="1039907" y="6254252"/>
            <a:ext cx="5377092" cy="2212579"/>
          </a:xfrm>
          <a:prstGeom prst="roundRect">
            <a:avLst>
              <a:gd name="adj" fmla="val 11868"/>
            </a:avLst>
          </a:prstGeom>
          <a:solidFill>
            <a:srgbClr val="FFFFFF"/>
          </a:solidFill>
          <a:ln w="25400">
            <a:solidFill>
              <a:srgbClr val="D1AD4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Identify methods and strategies that </a:t>
            </a:r>
          </a:p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allow for deeper penetration of OIT </a:t>
            </a:r>
          </a:p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into unit operations.</a:t>
            </a:r>
          </a:p>
        </p:txBody>
      </p:sp>
      <p:sp>
        <p:nvSpPr>
          <p:cNvPr id="146" name="Rounde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0755" y="5613039"/>
            <a:ext cx="5438082" cy="2878871"/>
          </a:xfrm>
          <a:prstGeom prst="roundRect">
            <a:avLst>
              <a:gd name="adj" fmla="val 6617"/>
            </a:avLst>
          </a:prstGeom>
          <a:solidFill>
            <a:srgbClr val="3042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7" name="STANDARDIZE SERVICES &amp; PRODUCTS"/>
          <p:cNvSpPr/>
          <p:nvPr/>
        </p:nvSpPr>
        <p:spPr>
          <a:xfrm>
            <a:off x="7010755" y="5776881"/>
            <a:ext cx="5438082" cy="371481"/>
          </a:xfrm>
          <a:prstGeom prst="rect">
            <a:avLst/>
          </a:prstGeom>
          <a:solidFill>
            <a:srgbClr val="3042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STANDARDIZE SERVICES &amp; PRODUCTS</a:t>
            </a:r>
          </a:p>
        </p:txBody>
      </p:sp>
      <p:sp>
        <p:nvSpPr>
          <p:cNvPr id="148" name="Standardize services and products…"/>
          <p:cNvSpPr/>
          <p:nvPr/>
        </p:nvSpPr>
        <p:spPr>
          <a:xfrm>
            <a:off x="7041250" y="6254252"/>
            <a:ext cx="5377093" cy="2212579"/>
          </a:xfrm>
          <a:prstGeom prst="roundRect">
            <a:avLst>
              <a:gd name="adj" fmla="val 11868"/>
            </a:avLst>
          </a:prstGeom>
          <a:solidFill>
            <a:srgbClr val="FFFFFF"/>
          </a:solidFill>
          <a:ln w="25400">
            <a:solidFill>
              <a:srgbClr val="30425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Standardize services and products </a:t>
            </a:r>
          </a:p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offered around the campus and </a:t>
            </a:r>
          </a:p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increase outreach to campus partners</a:t>
            </a:r>
          </a:p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to enhance end user understanding </a:t>
            </a:r>
          </a:p>
          <a:p>
            <a:pPr>
              <a:defRPr sz="20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of OIT resources.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black-and-white-blank-challenge-connect-262488-2.jpg" descr="Blank puzzle boar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155" y="-23179"/>
            <a:ext cx="13087110" cy="9799958"/>
          </a:xfrm>
          <a:prstGeom prst="rect">
            <a:avLst/>
          </a:prstGeom>
          <a:solidFill>
            <a:srgbClr val="434343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2" name="LISTENING TOUR"/>
          <p:cNvSpPr txBox="1">
            <a:spLocks noGrp="1"/>
          </p:cNvSpPr>
          <p:nvPr>
            <p:ph type="title" idx="4294967295"/>
          </p:nvPr>
        </p:nvSpPr>
        <p:spPr>
          <a:xfrm>
            <a:off x="1555483" y="4131561"/>
            <a:ext cx="9893834" cy="1490478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91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LISTENING TOUR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20181119_125720.jpe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156" y="2048"/>
            <a:ext cx="13087111" cy="977473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156" y="-23179"/>
            <a:ext cx="13087111" cy="9799957"/>
          </a:xfrm>
          <a:prstGeom prst="rect">
            <a:avLst/>
          </a:prstGeom>
          <a:solidFill>
            <a:srgbClr val="434343">
              <a:alpha val="899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8" name="LISTENING TOUR"/>
          <p:cNvSpPr txBox="1">
            <a:spLocks/>
          </p:cNvSpPr>
          <p:nvPr/>
        </p:nvSpPr>
        <p:spPr>
          <a:xfrm>
            <a:off x="703618" y="31721"/>
            <a:ext cx="9463964" cy="1428451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87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LISTENING</a:t>
            </a:r>
            <a:r>
              <a:rPr kumimoji="0" lang="en-US" sz="87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8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TOUR</a:t>
            </a:r>
          </a:p>
        </p:txBody>
      </p:sp>
      <p:sp>
        <p:nvSpPr>
          <p:cNvPr id="159" name="STAKEHOLDER ENGAGEMENT"/>
          <p:cNvSpPr txBox="1">
            <a:spLocks/>
          </p:cNvSpPr>
          <p:nvPr/>
        </p:nvSpPr>
        <p:spPr>
          <a:xfrm rot="16200000">
            <a:off x="-1788918" y="2455812"/>
            <a:ext cx="4646982" cy="461060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STAKEHOLDER ENGAGEMENT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" name="EXECUTIVE CONSTITUENT GROUPS"/>
          <p:cNvSpPr txBox="1">
            <a:spLocks noGrp="1"/>
          </p:cNvSpPr>
          <p:nvPr>
            <p:ph type="title" idx="4294967295"/>
          </p:nvPr>
        </p:nvSpPr>
        <p:spPr>
          <a:xfrm>
            <a:off x="1720784" y="1802088"/>
            <a:ext cx="5499507" cy="461059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/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EXECUTIVE CONSTITUENT GROUPS</a:t>
            </a:r>
          </a:p>
        </p:txBody>
      </p:sp>
      <p:graphicFrame>
        <p:nvGraphicFramePr>
          <p:cNvPr id="156" name="Table"/>
          <p:cNvGraphicFramePr/>
          <p:nvPr>
            <p:extLst>
              <p:ext uri="{D42A27DB-BD31-4B8C-83A1-F6EECF244321}">
                <p14:modId xmlns:p14="http://schemas.microsoft.com/office/powerpoint/2010/main" val="1869152840"/>
              </p:ext>
            </p:extLst>
          </p:nvPr>
        </p:nvGraphicFramePr>
        <p:xfrm>
          <a:off x="1538741" y="2307141"/>
          <a:ext cx="5486846" cy="6780098"/>
        </p:xfrm>
        <a:graphic>
          <a:graphicData uri="http://schemas.openxmlformats.org/drawingml/2006/table">
            <a:tbl>
              <a:tblPr firstCol="1">
                <a:tableStyleId>{33BA23B1-9221-436E-865A-0063620EA4FD}</a:tableStyleId>
              </a:tblPr>
              <a:tblGrid>
                <a:gridCol w="4507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rgbClr val="FFFFFF"/>
                          </a:solidFill>
                          <a:sym typeface="Helvetica Neue"/>
                        </a:rPr>
                        <a:t>Office of the Provost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School of Natural Sciences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School of Engineering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School of Social Sciences, Humanities and Arts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Vice Provost for Faculty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Vice Provost and Dean of Graduate Education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University Librarian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rgbClr val="FFFFFF"/>
                          </a:solidFill>
                          <a:sym typeface="Helvetica Neue"/>
                        </a:rPr>
                        <a:t>Vice Chancellor for Student Affairs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Vice Chancellor for Research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Interim Vice Chancellor for Finance and Administration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Vice Chancellor, Chief Operating Officer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Assoc, Chancellor and Chief of Staff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Assoc Chancellor, Chief Diversity Officer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8090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 Neue"/>
                        </a:rPr>
                        <a:t>Chief Campus Counsel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rgbClr val="FFFFFF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60" name="What are some of the external forces experienced by your unit that impact your work?"/>
          <p:cNvSpPr/>
          <p:nvPr/>
        </p:nvSpPr>
        <p:spPr>
          <a:xfrm>
            <a:off x="7753206" y="2723419"/>
            <a:ext cx="4149438" cy="1701267"/>
          </a:xfrm>
          <a:prstGeom prst="roundRect">
            <a:avLst>
              <a:gd name="adj" fmla="val 21531"/>
            </a:avLst>
          </a:prstGeom>
          <a:solidFill>
            <a:srgbClr val="3042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What are some of the external forces experienced by your unit that impact your work?</a:t>
            </a:r>
          </a:p>
        </p:txBody>
      </p:sp>
      <p:sp>
        <p:nvSpPr>
          <p:cNvPr id="161" name="What can OIT do…"/>
          <p:cNvSpPr/>
          <p:nvPr/>
        </p:nvSpPr>
        <p:spPr>
          <a:xfrm>
            <a:off x="7753206" y="4822854"/>
            <a:ext cx="4149438" cy="1701268"/>
          </a:xfrm>
          <a:prstGeom prst="roundRect">
            <a:avLst>
              <a:gd name="adj" fmla="val 21531"/>
            </a:avLst>
          </a:prstGeom>
          <a:solidFill>
            <a:srgbClr val="D1AD4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solidFill>
                  <a:srgbClr val="5A5A5A"/>
                </a:solidFill>
              </a:rPr>
              <a:t>What can OIT do 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solidFill>
                  <a:srgbClr val="5A5A5A"/>
                </a:solidFill>
              </a:rPr>
              <a:t>to reduce the difficulties of these challenges?</a:t>
            </a:r>
          </a:p>
        </p:txBody>
      </p:sp>
      <p:sp>
        <p:nvSpPr>
          <p:cNvPr id="162" name="What are some of the…"/>
          <p:cNvSpPr/>
          <p:nvPr/>
        </p:nvSpPr>
        <p:spPr>
          <a:xfrm>
            <a:off x="7753206" y="6922290"/>
            <a:ext cx="4149438" cy="1701267"/>
          </a:xfrm>
          <a:prstGeom prst="roundRect">
            <a:avLst>
              <a:gd name="adj" fmla="val 21531"/>
            </a:avLst>
          </a:prstGeom>
          <a:solidFill>
            <a:srgbClr val="4590B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What are some of the 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qualities of UC Merced’s organizational culture that 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may challenge our success?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2020_buildings_190813-3.jpe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156" y="-23180"/>
            <a:ext cx="13087111" cy="979995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156" y="-23179"/>
            <a:ext cx="13087111" cy="9799957"/>
          </a:xfrm>
          <a:prstGeom prst="rect">
            <a:avLst/>
          </a:prstGeom>
          <a:solidFill>
            <a:srgbClr val="434343">
              <a:alpha val="899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7" name="LISTENING TOUR"/>
          <p:cNvSpPr txBox="1">
            <a:spLocks/>
          </p:cNvSpPr>
          <p:nvPr/>
        </p:nvSpPr>
        <p:spPr>
          <a:xfrm>
            <a:off x="703618" y="31721"/>
            <a:ext cx="9463964" cy="1428451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87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LISTENING TOUR</a:t>
            </a:r>
            <a:endParaRPr kumimoji="0" lang="en-US" sz="8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STAKEHOLDER ENGAGEMENT"/>
          <p:cNvSpPr txBox="1">
            <a:spLocks/>
          </p:cNvSpPr>
          <p:nvPr/>
        </p:nvSpPr>
        <p:spPr>
          <a:xfrm rot="16200000">
            <a:off x="-1788918" y="2455812"/>
            <a:ext cx="4646982" cy="461060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STAKEHOLDER ENGAGEMENT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FUNCTIONAL CONSTITUENT GROUPS"/>
          <p:cNvSpPr txBox="1">
            <a:spLocks noGrp="1"/>
          </p:cNvSpPr>
          <p:nvPr>
            <p:ph type="title" idx="4294967295"/>
          </p:nvPr>
        </p:nvSpPr>
        <p:spPr>
          <a:xfrm>
            <a:off x="2064130" y="1933119"/>
            <a:ext cx="5770780" cy="461060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/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FUNCTIONAL CONSTITUENT GROUPS</a:t>
            </a:r>
          </a:p>
        </p:txBody>
      </p:sp>
      <p:graphicFrame>
        <p:nvGraphicFramePr>
          <p:cNvPr id="169" name="Table"/>
          <p:cNvGraphicFramePr/>
          <p:nvPr>
            <p:extLst>
              <p:ext uri="{D42A27DB-BD31-4B8C-83A1-F6EECF244321}">
                <p14:modId xmlns:p14="http://schemas.microsoft.com/office/powerpoint/2010/main" val="862881436"/>
              </p:ext>
            </p:extLst>
          </p:nvPr>
        </p:nvGraphicFramePr>
        <p:xfrm>
          <a:off x="2064130" y="2374900"/>
          <a:ext cx="3727797" cy="6884576"/>
        </p:xfrm>
        <a:graphic>
          <a:graphicData uri="http://schemas.openxmlformats.org/drawingml/2006/table">
            <a:tbl>
              <a:tblPr firstCol="1">
                <a:tableStyleId>{33BA23B1-9221-436E-865A-0063620EA4FD}</a:tableStyleId>
              </a:tblPr>
              <a:tblGrid>
                <a:gridCol w="3727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Administrative Coordination Team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Human Resources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Procurement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Center for Institutional Effectiveness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Athletics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External Affairs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Design &amp; Construction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Facilities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Accounting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Budget Office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Chief Academic Officers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Office of Undergraduate Education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Curriculum Managers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Auxillaries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sym typeface="Helvetica Neue"/>
                        </a:rPr>
                        <a:t>Department of Public Safety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dirty="0">
                          <a:solidFill>
                            <a:srgbClr val="FFFFFF"/>
                          </a:solidFill>
                          <a:sym typeface="Helvetica Neue"/>
                        </a:rPr>
                        <a:t>Enrollment Management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70" name="What are the top 5 - 10 applications your unit…"/>
          <p:cNvSpPr/>
          <p:nvPr/>
        </p:nvSpPr>
        <p:spPr>
          <a:xfrm>
            <a:off x="7090956" y="2867126"/>
            <a:ext cx="4149438" cy="1701267"/>
          </a:xfrm>
          <a:prstGeom prst="roundRect">
            <a:avLst>
              <a:gd name="adj" fmla="val 21531"/>
            </a:avLst>
          </a:prstGeom>
          <a:solidFill>
            <a:srgbClr val="3042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What are the top 5 - 10 applications your unit 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uses daily?</a:t>
            </a:r>
          </a:p>
        </p:txBody>
      </p:sp>
      <p:sp>
        <p:nvSpPr>
          <p:cNvPr id="171" name="What can OIT do to make it easier for you to use these applications?"/>
          <p:cNvSpPr/>
          <p:nvPr/>
        </p:nvSpPr>
        <p:spPr>
          <a:xfrm>
            <a:off x="7090956" y="4966561"/>
            <a:ext cx="4149438" cy="1701268"/>
          </a:xfrm>
          <a:prstGeom prst="roundRect">
            <a:avLst>
              <a:gd name="adj" fmla="val 21531"/>
            </a:avLst>
          </a:prstGeom>
          <a:solidFill>
            <a:srgbClr val="D1AD4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dirty="0">
                <a:solidFill>
                  <a:srgbClr val="5A5A5A"/>
                </a:solidFill>
              </a:rPr>
              <a:t>What can OIT do to make it easier for you to use these applications?</a:t>
            </a:r>
          </a:p>
        </p:txBody>
      </p:sp>
      <p:sp>
        <p:nvSpPr>
          <p:cNvPr id="172" name="What are some of the barriers we (UC Merced) face in making technology easier to use?"/>
          <p:cNvSpPr/>
          <p:nvPr/>
        </p:nvSpPr>
        <p:spPr>
          <a:xfrm>
            <a:off x="7090956" y="7065998"/>
            <a:ext cx="4149438" cy="1701267"/>
          </a:xfrm>
          <a:prstGeom prst="roundRect">
            <a:avLst>
              <a:gd name="adj" fmla="val 21531"/>
            </a:avLst>
          </a:prstGeom>
          <a:solidFill>
            <a:srgbClr val="4590B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What are some of the barriers we (UC Merced) face in making technology easier to use?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8401" y="-17075"/>
            <a:ext cx="6450910" cy="978775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9" name="FINDINGS"/>
          <p:cNvSpPr txBox="1">
            <a:spLocks noGrp="1"/>
          </p:cNvSpPr>
          <p:nvPr>
            <p:ph type="title" idx="4294967295"/>
          </p:nvPr>
        </p:nvSpPr>
        <p:spPr>
          <a:xfrm>
            <a:off x="1560255" y="7604670"/>
            <a:ext cx="7301678" cy="1502976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100">
                <a:solidFill>
                  <a:srgbClr val="FFFFFF">
                    <a:alpha val="70000"/>
                  </a:srgbClr>
                </a:solidFill>
              </a:defRPr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FINDING</a:t>
            </a: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-US" sz="9100" b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600" b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PT.1</a:t>
            </a: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76" name="EXECUTIVE"/>
          <p:cNvSpPr txBox="1"/>
          <p:nvPr/>
        </p:nvSpPr>
        <p:spPr>
          <a:xfrm rot="16200000">
            <a:off x="-5835" y="1380451"/>
            <a:ext cx="154406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/>
              <a:t>EXECUTIVE</a:t>
            </a:r>
          </a:p>
        </p:txBody>
      </p:sp>
      <p:sp>
        <p:nvSpPr>
          <p:cNvPr id="180" name="What are some of the external forces experienced by your unit that impact your work?"/>
          <p:cNvSpPr/>
          <p:nvPr/>
        </p:nvSpPr>
        <p:spPr>
          <a:xfrm>
            <a:off x="1007749" y="751788"/>
            <a:ext cx="4167119" cy="1669059"/>
          </a:xfrm>
          <a:prstGeom prst="roundRect">
            <a:avLst>
              <a:gd name="adj" fmla="val 11414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What are some of the external forces experienced by your unit that impact your work?</a:t>
            </a:r>
          </a:p>
        </p:txBody>
      </p:sp>
      <p:sp>
        <p:nvSpPr>
          <p:cNvPr id="178" name="FUNCTIONAL"/>
          <p:cNvSpPr txBox="1"/>
          <p:nvPr/>
        </p:nvSpPr>
        <p:spPr>
          <a:xfrm rot="16200000">
            <a:off x="6303710" y="1380451"/>
            <a:ext cx="177012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34343"/>
                </a:solidFill>
              </a:defRPr>
            </a:lvl1pPr>
          </a:lstStyle>
          <a:p>
            <a:r>
              <a:t>FUNCTIONAL</a:t>
            </a:r>
          </a:p>
        </p:txBody>
      </p:sp>
      <p:sp>
        <p:nvSpPr>
          <p:cNvPr id="181" name="What are the top 5 - 10 applications your unit…"/>
          <p:cNvSpPr/>
          <p:nvPr/>
        </p:nvSpPr>
        <p:spPr>
          <a:xfrm>
            <a:off x="7387073" y="751788"/>
            <a:ext cx="4167120" cy="1669059"/>
          </a:xfrm>
          <a:prstGeom prst="roundRect">
            <a:avLst>
              <a:gd name="adj" fmla="val 11414"/>
            </a:avLst>
          </a:prstGeom>
          <a:solidFill>
            <a:srgbClr val="43434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What are the top 5 - 10 applications your unit 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uses daily?</a:t>
            </a:r>
          </a:p>
        </p:txBody>
      </p:sp>
      <p:sp>
        <p:nvSpPr>
          <p:cNvPr id="175" name="Increased call for accountability, reporting…"/>
          <p:cNvSpPr txBox="1"/>
          <p:nvPr/>
        </p:nvSpPr>
        <p:spPr>
          <a:xfrm>
            <a:off x="952788" y="3541370"/>
            <a:ext cx="4488532" cy="267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61975" indent="-228600" algn="l">
              <a:buSzPct val="100000"/>
              <a:buChar char="•"/>
            </a:pPr>
            <a:r>
              <a:t>Increased call for accountability, reporting</a:t>
            </a:r>
          </a:p>
          <a:p>
            <a:pPr algn="l"/>
            <a:endParaRPr/>
          </a:p>
          <a:p>
            <a:pPr marL="561975" indent="-228600" algn="l">
              <a:buSzPct val="100000"/>
              <a:buChar char="•"/>
            </a:pPr>
            <a:r>
              <a:t>Global volatility / disruption</a:t>
            </a:r>
          </a:p>
          <a:p>
            <a:pPr marL="561975" indent="-228600" algn="l">
              <a:buSzPct val="100000"/>
              <a:buChar char="•"/>
            </a:pPr>
            <a:endParaRPr/>
          </a:p>
          <a:p>
            <a:pPr marL="561975" indent="-228600" algn="l">
              <a:buSzPct val="100000"/>
              <a:buChar char="•"/>
            </a:pPr>
            <a:r>
              <a:t>Rapid pace of change</a:t>
            </a:r>
          </a:p>
        </p:txBody>
      </p:sp>
      <p:pic>
        <p:nvPicPr>
          <p:cNvPr id="177" name="Screen Shot 2019-12-16 at 12.03.37 PM.png" descr="Word Map with focus on words such as MS365, Cognos, Box, ServiceNow, &amp; Zoom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632" y="3004468"/>
            <a:ext cx="5792002" cy="5245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INDINGS"/>
          <p:cNvSpPr txBox="1">
            <a:spLocks noGrp="1"/>
          </p:cNvSpPr>
          <p:nvPr>
            <p:ph type="title" idx="4294967295"/>
          </p:nvPr>
        </p:nvSpPr>
        <p:spPr>
          <a:xfrm>
            <a:off x="1675106" y="7605061"/>
            <a:ext cx="6977872" cy="1502976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non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100">
                <a:solidFill>
                  <a:srgbClr val="FFFFFF">
                    <a:alpha val="70000"/>
                  </a:srgbClr>
                </a:solidFill>
              </a:defRPr>
            </a:pP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FINDING</a:t>
            </a:r>
            <a:r>
              <a:rPr kumimoji="0" lang="en-US" sz="91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1000"/>
                  </a:srgb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1000"/>
                  </a:srgb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PT.2</a:t>
            </a:r>
          </a:p>
        </p:txBody>
      </p:sp>
      <p:sp>
        <p:nvSpPr>
          <p:cNvPr id="184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2636" y="-4375"/>
            <a:ext cx="6520743" cy="976235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7" name="EXECUTIVE"/>
          <p:cNvSpPr txBox="1"/>
          <p:nvPr/>
        </p:nvSpPr>
        <p:spPr>
          <a:xfrm rot="16200000">
            <a:off x="382021" y="1380451"/>
            <a:ext cx="154406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34343"/>
                </a:solidFill>
              </a:defRPr>
            </a:lvl1pPr>
          </a:lstStyle>
          <a:p>
            <a:r>
              <a:t>EXECUTIVE</a:t>
            </a:r>
          </a:p>
        </p:txBody>
      </p:sp>
      <p:sp>
        <p:nvSpPr>
          <p:cNvPr id="189" name="What can OIT do to reduce the difficulty of these challenges?"/>
          <p:cNvSpPr/>
          <p:nvPr/>
        </p:nvSpPr>
        <p:spPr>
          <a:xfrm>
            <a:off x="1344640" y="751788"/>
            <a:ext cx="4167119" cy="1669059"/>
          </a:xfrm>
          <a:prstGeom prst="roundRect">
            <a:avLst>
              <a:gd name="adj" fmla="val 11414"/>
            </a:avLst>
          </a:prstGeom>
          <a:solidFill>
            <a:srgbClr val="43434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What can OIT do to reduce the difficulty of these challenges?</a:t>
            </a:r>
          </a:p>
        </p:txBody>
      </p:sp>
      <p:sp>
        <p:nvSpPr>
          <p:cNvPr id="188" name="FUNCTIONAL"/>
          <p:cNvSpPr txBox="1"/>
          <p:nvPr/>
        </p:nvSpPr>
        <p:spPr>
          <a:xfrm rot="16200000">
            <a:off x="6585682" y="1380451"/>
            <a:ext cx="177012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FUNCTIONAL</a:t>
            </a:r>
          </a:p>
        </p:txBody>
      </p:sp>
      <p:sp>
        <p:nvSpPr>
          <p:cNvPr id="190" name="What can OIT do to make it easier for you to use these applications?"/>
          <p:cNvSpPr/>
          <p:nvPr/>
        </p:nvSpPr>
        <p:spPr>
          <a:xfrm>
            <a:off x="7689448" y="751788"/>
            <a:ext cx="4167119" cy="1669059"/>
          </a:xfrm>
          <a:prstGeom prst="roundRect">
            <a:avLst>
              <a:gd name="adj" fmla="val 11414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What can OIT do to make it easier for you to use these applications?</a:t>
            </a:r>
          </a:p>
        </p:txBody>
      </p:sp>
      <p:sp>
        <p:nvSpPr>
          <p:cNvPr id="183" name="Simplify and standardize…"/>
          <p:cNvSpPr txBox="1"/>
          <p:nvPr/>
        </p:nvSpPr>
        <p:spPr>
          <a:xfrm>
            <a:off x="1344640" y="4422799"/>
            <a:ext cx="4167119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buSzPct val="145000"/>
              <a:buChar char="•"/>
              <a:defRPr>
                <a:solidFill>
                  <a:srgbClr val="434343"/>
                </a:solidFill>
              </a:defRPr>
            </a:pPr>
            <a:r>
              <a:t>Simplify and standardize</a:t>
            </a:r>
          </a:p>
          <a:p>
            <a:pPr algn="l">
              <a:defRPr>
                <a:solidFill>
                  <a:srgbClr val="434343"/>
                </a:solidFill>
              </a:defRPr>
            </a:pPr>
            <a:endParaRPr/>
          </a:p>
          <a:p>
            <a:pPr marL="333375" indent="-333375" algn="l">
              <a:buSzPct val="145000"/>
              <a:buChar char="•"/>
              <a:defRPr>
                <a:solidFill>
                  <a:srgbClr val="434343"/>
                </a:solidFill>
              </a:defRPr>
            </a:pPr>
            <a:r>
              <a:t>Provide guidance, consultation &amp; training</a:t>
            </a:r>
          </a:p>
        </p:txBody>
      </p:sp>
      <p:sp>
        <p:nvSpPr>
          <p:cNvPr id="185" name="More implementation support…"/>
          <p:cNvSpPr txBox="1"/>
          <p:nvPr/>
        </p:nvSpPr>
        <p:spPr>
          <a:xfrm>
            <a:off x="7308837" y="2949599"/>
            <a:ext cx="4928341" cy="451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buSzPct val="145000"/>
              <a:buChar char="•"/>
            </a:pPr>
            <a:r>
              <a:t>More implementation support</a:t>
            </a:r>
            <a:br/>
            <a:endParaRPr/>
          </a:p>
          <a:p>
            <a:pPr marL="333375" indent="-333375" algn="l">
              <a:buSzPct val="145000"/>
              <a:buChar char="•"/>
            </a:pPr>
            <a:r>
              <a:t>Training and communication</a:t>
            </a:r>
            <a:br/>
            <a:endParaRPr/>
          </a:p>
          <a:p>
            <a:pPr marL="333375" indent="-333375" algn="l">
              <a:buSzPct val="145000"/>
              <a:buChar char="•"/>
            </a:pPr>
            <a:r>
              <a:t>Curated views for staff</a:t>
            </a:r>
            <a:br/>
            <a:endParaRPr/>
          </a:p>
          <a:p>
            <a:pPr marL="333375" indent="-333375" algn="l">
              <a:buSzPct val="145000"/>
              <a:buChar char="•"/>
            </a:pPr>
            <a:r>
              <a:t>Leverage common solutions</a:t>
            </a:r>
            <a:br/>
            <a:endParaRPr/>
          </a:p>
          <a:p>
            <a:pPr marL="333375" indent="-333375" algn="l">
              <a:buSzPct val="145000"/>
              <a:buChar char="•"/>
            </a:pPr>
            <a:r>
              <a:t>Help work with vendors</a:t>
            </a:r>
            <a:br/>
            <a:endParaRPr/>
          </a:p>
          <a:p>
            <a:pPr marL="333375" indent="-333375" algn="l">
              <a:buSzPct val="145000"/>
              <a:buChar char="•"/>
            </a:pPr>
            <a:r>
              <a:t>Clarify terms of engagement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1143</Words>
  <Application>Microsoft Office PowerPoint</Application>
  <PresentationFormat>Custom</PresentationFormat>
  <Paragraphs>247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Helvetica Neue</vt:lpstr>
      <vt:lpstr>Helvetica Neue Light</vt:lpstr>
      <vt:lpstr>Helvetica Neue Medium</vt:lpstr>
      <vt:lpstr>Black</vt:lpstr>
      <vt:lpstr>ADMINISTRATIVE REVIEW  IMPLEMENTATION PLAN</vt:lpstr>
      <vt:lpstr>ADMINISTRATIVE REVIEW</vt:lpstr>
      <vt:lpstr>TIMELINE</vt:lpstr>
      <vt:lpstr>RECOMMENDATIONS</vt:lpstr>
      <vt:lpstr>LISTENING TOUR</vt:lpstr>
      <vt:lpstr>EXECUTIVE CONSTITUENT GROUPS</vt:lpstr>
      <vt:lpstr>FUNCTIONAL CONSTITUENT GROUPS</vt:lpstr>
      <vt:lpstr>FINDINGS PT.1 </vt:lpstr>
      <vt:lpstr>FINDINGS PT.2</vt:lpstr>
      <vt:lpstr>FINDINGS PT.3</vt:lpstr>
      <vt:lpstr>CREATIVE MATRIX EXERCISE</vt:lpstr>
      <vt:lpstr>CREATIVE MATRIX</vt:lpstr>
      <vt:lpstr>ENABLERS</vt:lpstr>
      <vt:lpstr>PAIN POINTS</vt:lpstr>
      <vt:lpstr>SOFTWARE PURCHASING</vt:lpstr>
      <vt:lpstr>VOIP</vt:lpstr>
      <vt:lpstr>AUTOMATION</vt:lpstr>
      <vt:lpstr>IMPLEMENTATION  PLAN</vt:lpstr>
      <vt:lpstr>QUICK WINS</vt:lpstr>
      <vt:lpstr>ENGAGEMENT</vt:lpstr>
      <vt:lpstr>POSSIBLE WEBINAR TOPICS INCLUDE:</vt:lpstr>
      <vt:lpstr>CURRENT STATE</vt:lpstr>
      <vt:lpstr>MOVING FORWARD</vt:lpstr>
      <vt:lpstr>Thank You For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Christian Ortiz</cp:lastModifiedBy>
  <cp:revision>16</cp:revision>
  <cp:lastPrinted>2019-12-18T04:44:13Z</cp:lastPrinted>
  <dcterms:modified xsi:type="dcterms:W3CDTF">2026-04-21T18:25:36Z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